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 id="2147483665" r:id="rId2"/>
    <p:sldMasterId id="2147483666" r:id="rId3"/>
  </p:sldMasterIdLst>
  <p:notesMasterIdLst>
    <p:notesMasterId r:id="rId42"/>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9" d="100"/>
          <a:sy n="29" d="100"/>
        </p:scale>
        <p:origin x="-99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8039591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chrome.google.com/webstore"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kommersant.ru/"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www.bjd.com.c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b="1">
                <a:solidFill>
                  <a:srgbClr val="000000"/>
                </a:solidFill>
                <a:latin typeface="Arial"/>
                <a:ea typeface="Arial"/>
                <a:cs typeface="Arial"/>
                <a:sym typeface="Arial"/>
              </a:rPr>
              <a:t>Pregunta de inicio:</a:t>
            </a:r>
          </a:p>
          <a:p>
            <a:pPr rtl="0">
              <a:buNone/>
            </a:pPr>
            <a:r>
              <a:rPr lang="es" sz="1100" b="0">
                <a:solidFill>
                  <a:srgbClr val="000000"/>
                </a:solidFill>
                <a:latin typeface="Arial"/>
                <a:ea typeface="Arial"/>
                <a:cs typeface="Arial"/>
                <a:sym typeface="Arial"/>
              </a:rPr>
              <a:t>¿Alguien puede ayudarme a explicar lo que es un navegador? (</a:t>
            </a:r>
            <a:r>
              <a:rPr lang="es" sz="1100" b="0" i="1">
                <a:solidFill>
                  <a:srgbClr val="000000"/>
                </a:solidFill>
                <a:latin typeface="Arial"/>
                <a:ea typeface="Arial"/>
                <a:cs typeface="Arial"/>
                <a:sym typeface="Arial"/>
              </a:rPr>
              <a:t>programa en tu computadora que te permite acceder a páginas web</a:t>
            </a:r>
            <a:r>
              <a:rPr lang="es" sz="1100" b="0">
                <a:solidFill>
                  <a:srgbClr val="000000"/>
                </a:solidFill>
                <a:latin typeface="Arial"/>
                <a:ea typeface="Arial"/>
                <a:cs typeface="Arial"/>
                <a:sym typeface="Arial"/>
              </a:rPr>
              <a:t>, </a:t>
            </a:r>
            <a:r>
              <a:rPr lang="es" sz="1100" b="0" i="1">
                <a:solidFill>
                  <a:srgbClr val="000000"/>
                </a:solidFill>
                <a:latin typeface="Arial"/>
                <a:ea typeface="Arial"/>
                <a:cs typeface="Arial"/>
                <a:sym typeface="Arial"/>
              </a:rPr>
              <a:t>por ejemplo: Internet Explorer, Firefox, Safari y Opera.</a:t>
            </a:r>
            <a:r>
              <a:rPr lang="es" sz="1100" b="0">
                <a:solidFill>
                  <a:srgbClr val="000000"/>
                </a:solidFill>
                <a:latin typeface="Arial"/>
                <a:ea typeface="Arial"/>
                <a:cs typeface="Arial"/>
                <a:sym typeface="Arial"/>
              </a:rPr>
              <a:t>)</a:t>
            </a:r>
            <a:r>
              <a:rPr lang="es" sz="1100">
                <a:solidFill>
                  <a:srgbClr val="000000"/>
                </a:solidFill>
                <a:latin typeface="Arial"/>
                <a:ea typeface="Arial"/>
                <a:cs typeface="Arial"/>
                <a:sym typeface="Arial"/>
              </a:rPr>
              <a:t> </a:t>
            </a:r>
          </a:p>
          <a:p>
            <a:pPr rtl="0">
              <a:buNone/>
            </a:pPr>
            <a:endParaRPr lang="es" sz="1100">
              <a:solidFill>
                <a:srgbClr val="000000"/>
              </a:solidFill>
              <a:latin typeface="Arial"/>
              <a:ea typeface="Arial"/>
              <a:cs typeface="Arial"/>
              <a:sym typeface="Arial"/>
            </a:endParaRPr>
          </a:p>
          <a:p>
            <a:pPr rtl="0">
              <a:buNone/>
            </a:pPr>
            <a:endParaRPr lang="es" sz="1100">
              <a:solidFill>
                <a:srgbClr val="000000"/>
              </a:solidFill>
              <a:latin typeface="Arial"/>
              <a:ea typeface="Arial"/>
              <a:cs typeface="Arial"/>
              <a:sym typeface="Arial"/>
            </a:endParaRPr>
          </a:p>
          <a:p>
            <a:pPr rtl="0">
              <a:buNone/>
            </a:pPr>
            <a:endParaRPr lang="es" sz="1100">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b="0">
                <a:solidFill>
                  <a:srgbClr val="000000"/>
                </a:solidFill>
                <a:latin typeface="Arial"/>
                <a:ea typeface="Arial"/>
                <a:cs typeface="Arial"/>
                <a:sym typeface="Arial"/>
              </a:rPr>
              <a:t>- Mencionar rápidamente la función de cada botón o espacio etiquetado, esto permitirá que visualicen la función de cada uno de ellos.</a:t>
            </a:r>
          </a:p>
          <a:p>
            <a:pPr rtl="0">
              <a:buNone/>
            </a:pPr>
            <a:r>
              <a:rPr lang="es" sz="1100" b="0">
                <a:solidFill>
                  <a:srgbClr val="000000"/>
                </a:solidFill>
                <a:latin typeface="Arial"/>
                <a:ea typeface="Arial"/>
                <a:cs typeface="Arial"/>
                <a:sym typeface="Arial"/>
              </a:rPr>
              <a:t>1. Abrir una nueva pestaña</a:t>
            </a:r>
          </a:p>
          <a:p>
            <a:pPr rtl="0">
              <a:buNone/>
            </a:pPr>
            <a:r>
              <a:rPr lang="es" sz="1100" b="0">
                <a:solidFill>
                  <a:srgbClr val="000000"/>
                </a:solidFill>
                <a:latin typeface="Arial"/>
                <a:ea typeface="Arial"/>
                <a:cs typeface="Arial"/>
                <a:sym typeface="Arial"/>
              </a:rPr>
              <a:t>2</a:t>
            </a:r>
            <a:r>
              <a:rPr lang="es"/>
              <a:t>.</a:t>
            </a:r>
            <a:r>
              <a:rPr lang="es" sz="1100" b="0">
                <a:solidFill>
                  <a:srgbClr val="000000"/>
                </a:solidFill>
                <a:latin typeface="Arial"/>
                <a:ea typeface="Arial"/>
                <a:cs typeface="Arial"/>
                <a:sym typeface="Arial"/>
              </a:rPr>
              <a:t> Omnibox o cuadro multifunción: buscar y escribir direcciones de correo.</a:t>
            </a:r>
          </a:p>
          <a:p>
            <a:pPr rtl="0">
              <a:buNone/>
            </a:pPr>
            <a:r>
              <a:rPr lang="es" sz="1100" b="0">
                <a:solidFill>
                  <a:srgbClr val="000000"/>
                </a:solidFill>
                <a:latin typeface="Arial"/>
                <a:ea typeface="Arial"/>
                <a:cs typeface="Arial"/>
                <a:sym typeface="Arial"/>
              </a:rPr>
              <a:t>3.</a:t>
            </a:r>
            <a:r>
              <a:rPr lang="es"/>
              <a:t> </a:t>
            </a:r>
            <a:r>
              <a:rPr lang="es" sz="1100" b="0">
                <a:solidFill>
                  <a:srgbClr val="000000"/>
                </a:solidFill>
                <a:latin typeface="Arial"/>
                <a:ea typeface="Arial"/>
                <a:cs typeface="Arial"/>
                <a:sym typeface="Arial"/>
              </a:rPr>
              <a:t>Marcadores</a:t>
            </a:r>
          </a:p>
          <a:p>
            <a:pPr rtl="0">
              <a:buNone/>
            </a:pPr>
            <a:r>
              <a:rPr lang="es" sz="1100" b="0">
                <a:solidFill>
                  <a:srgbClr val="000000"/>
                </a:solidFill>
                <a:latin typeface="Arial"/>
                <a:ea typeface="Arial"/>
                <a:cs typeface="Arial"/>
                <a:sym typeface="Arial"/>
              </a:rPr>
              <a:t>4. Añadir la página a un marcador</a:t>
            </a:r>
          </a:p>
          <a:p>
            <a:pPr rtl="0">
              <a:buNone/>
            </a:pPr>
            <a:r>
              <a:rPr lang="es" sz="1100">
                <a:solidFill>
                  <a:srgbClr val="000000"/>
                </a:solidFill>
                <a:latin typeface="Arial"/>
                <a:ea typeface="Arial"/>
                <a:cs typeface="Arial"/>
                <a:sym typeface="Arial"/>
              </a:rPr>
              <a:t>5. Menú de Herramientas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b="0">
                <a:solidFill>
                  <a:srgbClr val="000000"/>
                </a:solidFill>
                <a:latin typeface="Arial"/>
                <a:ea typeface="Arial"/>
                <a:cs typeface="Arial"/>
                <a:sym typeface="Arial"/>
              </a:rPr>
              <a:t>- Este ejercicio permite a los alumnos explorar Chrome por su cuenta e introduce el tema de “Pestañas”.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100000"/>
              <a:buFont typeface="Arial"/>
              <a:buNone/>
            </a:pPr>
            <a:r>
              <a:rPr lang="es" sz="1100" b="0">
                <a:solidFill>
                  <a:srgbClr val="000000"/>
                </a:solidFill>
                <a:latin typeface="Arial"/>
                <a:ea typeface="Arial"/>
                <a:cs typeface="Arial"/>
                <a:sym typeface="Arial"/>
              </a:rPr>
              <a:t>- Las pestañas permiten tener varias páginas de internet abiertas dentro de una sola ventana del navegador. Chrome permite manejar las pestañas de una manera más ágil</a:t>
            </a:r>
            <a:r>
              <a:rPr lang="es"/>
              <a:t>. </a:t>
            </a:r>
          </a:p>
          <a:p>
            <a:pPr lvl="0" rtl="0">
              <a:buNone/>
            </a:pPr>
            <a:r>
              <a:rPr lang="es"/>
              <a:t>- Distinguir entre una pestaña y una ventana nueva.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a:latin typeface="arial"/>
                <a:ea typeface="arial"/>
                <a:cs typeface="arial"/>
                <a:sym typeface="arial"/>
              </a:rPr>
              <a:t>- Para la demostración, pedir a los alumnos que sigan los ejemplos en sus computadoras. </a:t>
            </a:r>
          </a:p>
          <a:p>
            <a:pPr lvl="0" rtl="0">
              <a:buNone/>
            </a:pPr>
            <a:r>
              <a:rPr lang="es">
                <a:latin typeface="arial"/>
                <a:ea typeface="arial"/>
                <a:cs typeface="arial"/>
                <a:sym typeface="arial"/>
              </a:rPr>
              <a:t>- Mostrar cómo:</a:t>
            </a:r>
          </a:p>
          <a:p>
            <a:pPr marL="457200" lvl="0" indent="0" rtl="0">
              <a:buNone/>
            </a:pPr>
            <a:r>
              <a:rPr lang="es">
                <a:latin typeface="arial"/>
                <a:ea typeface="arial"/>
                <a:cs typeface="arial"/>
                <a:sym typeface="arial"/>
              </a:rPr>
              <a:t>- Reordenar una pestaña: </a:t>
            </a:r>
            <a:r>
              <a:rPr lang="es"/>
              <a:t> haz clic en una de ellas y arrástrala a un lugar diferente en la parte superior de la ventana del navegador.</a:t>
            </a:r>
          </a:p>
          <a:p>
            <a:pPr lvl="0" rtl="0">
              <a:buNone/>
            </a:pPr>
            <a:r>
              <a:rPr lang="es">
                <a:latin typeface="arial"/>
                <a:ea typeface="arial"/>
                <a:cs typeface="arial"/>
                <a:sym typeface="arial"/>
              </a:rPr>
              <a:t>	- Moverla a una ventana nueva: </a:t>
            </a:r>
            <a:r>
              <a:rPr lang="es"/>
              <a:t>haz clic en la pestaña y arrástrala debajo de la barra de direcciones. Verás una miniatura de la pestaña que estás moviendo.</a:t>
            </a:r>
          </a:p>
          <a:p>
            <a:pPr lvl="0" rtl="0">
              <a:buNone/>
            </a:pPr>
            <a:r>
              <a:rPr lang="es">
                <a:latin typeface="arial"/>
                <a:ea typeface="arial"/>
                <a:cs typeface="arial"/>
                <a:sym typeface="arial"/>
              </a:rPr>
              <a:t>	- Incorporarla a una ventana ya abierta: </a:t>
            </a:r>
            <a:r>
              <a:rPr lang="es"/>
              <a:t> haz clic en la pestaña y arrástrala de su ventana original hacia la parte superior de la ventana de destino. La pestaña se coloca en la otra ventana automáticamente.</a:t>
            </a:r>
          </a:p>
          <a:p>
            <a:pPr rtl="0">
              <a:buNone/>
            </a:pPr>
            <a:r>
              <a:rPr lang="es">
                <a:latin typeface="arial"/>
                <a:ea typeface="arial"/>
                <a:cs typeface="arial"/>
                <a:sym typeface="arial"/>
              </a:rPr>
              <a:t>REGRESAR A LA PRESENTACIÓN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Clr>
                <a:srgbClr val="000000"/>
              </a:buClr>
              <a:buSzPct val="100000"/>
              <a:buFont typeface="Arial"/>
              <a:buNone/>
            </a:pPr>
            <a:r>
              <a:rPr lang="es">
                <a:latin typeface="arial"/>
                <a:ea typeface="arial"/>
                <a:cs typeface="arial"/>
                <a:sym typeface="arial"/>
              </a:rPr>
              <a:t>- Explicar cómo Chrome mejora la experiencia del navegador, al ofrecer estabilidad, si una pestaña deja de funcionar, no es necesario cerrar la ventana del navegador, solamente esa pestaña. </a:t>
            </a:r>
          </a:p>
          <a:p>
            <a:endParaRPr lang="es">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 Señalar el funcionamiento de cada uno de los botones de navegación.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100000"/>
              <a:buFont typeface="Arial"/>
              <a:buNone/>
            </a:pPr>
            <a:r>
              <a:rPr lang="es" sz="1100">
                <a:solidFill>
                  <a:srgbClr val="000000"/>
                </a:solidFill>
                <a:latin typeface="arial"/>
                <a:ea typeface="arial"/>
                <a:cs typeface="arial"/>
                <a:sym typeface="arial"/>
              </a:rPr>
              <a:t>- Mencionar las distintas funciones del cuadro multifunción</a:t>
            </a:r>
            <a:r>
              <a:rPr lang="es">
                <a:latin typeface="arial"/>
                <a:ea typeface="arial"/>
                <a:cs typeface="arial"/>
                <a:sym typeface="arial"/>
              </a:rPr>
              <a:t>.</a:t>
            </a:r>
          </a:p>
          <a:p>
            <a:endParaRPr lang="es">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Clr>
                <a:srgbClr val="000000"/>
              </a:buClr>
              <a:buSzPct val="100000"/>
              <a:buFont typeface="Arial"/>
              <a:buNone/>
            </a:pPr>
            <a:r>
              <a:rPr lang="es">
                <a:latin typeface="arial"/>
                <a:ea typeface="arial"/>
                <a:cs typeface="arial"/>
                <a:sym typeface="arial"/>
              </a:rPr>
              <a:t> Para la demostración, en conjunto realizar el siguiente ejemplo:</a:t>
            </a:r>
          </a:p>
          <a:p>
            <a:pPr lvl="0" rtl="0">
              <a:buClr>
                <a:srgbClr val="000000"/>
              </a:buClr>
              <a:buSzPct val="100000"/>
              <a:buFont typeface="Arial"/>
              <a:buNone/>
            </a:pPr>
            <a:r>
              <a:rPr lang="es">
                <a:latin typeface="arial"/>
                <a:ea typeface="arial"/>
                <a:cs typeface="arial"/>
                <a:sym typeface="arial"/>
              </a:rPr>
              <a:t>    - Si quisiera consultar la página de la SEP, simplemente tecleo la dirección www.sep.gob.mx</a:t>
            </a:r>
          </a:p>
          <a:p>
            <a:pPr lvl="0" rtl="0">
              <a:buClr>
                <a:srgbClr val="000000"/>
              </a:buClr>
              <a:buSzPct val="100000"/>
              <a:buFont typeface="Arial"/>
              <a:buNone/>
            </a:pPr>
            <a:r>
              <a:rPr lang="es">
                <a:latin typeface="arial"/>
                <a:ea typeface="arial"/>
                <a:cs typeface="arial"/>
                <a:sym typeface="arial"/>
              </a:rPr>
              <a:t>    - Si quiero encontrar el calendario escolar 2012, tecleo "calendario escolar 2012" en el mismo cuadro y aparecerán los resultados de mi búsqueda.</a:t>
            </a:r>
          </a:p>
          <a:p>
            <a:pPr lvl="0" rtl="0">
              <a:buClr>
                <a:srgbClr val="000000"/>
              </a:buClr>
              <a:buSzPct val="100000"/>
              <a:buFont typeface="Arial"/>
              <a:buNone/>
            </a:pPr>
            <a:r>
              <a:rPr lang="es">
                <a:latin typeface="arial"/>
                <a:ea typeface="arial"/>
                <a:cs typeface="arial"/>
                <a:sym typeface="arial"/>
              </a:rPr>
              <a:t>    - Como pueden ver, Google Chrome ofrece algunas sugerencias de búsqueda mientras teclean.</a:t>
            </a:r>
          </a:p>
          <a:p>
            <a:pPr lvl="0" rtl="0">
              <a:buClr>
                <a:srgbClr val="000000"/>
              </a:buClr>
              <a:buSzPct val="100000"/>
              <a:buFont typeface="Arial"/>
              <a:buNone/>
            </a:pPr>
            <a:r>
              <a:rPr lang="es">
                <a:latin typeface="arial"/>
                <a:ea typeface="arial"/>
                <a:cs typeface="arial"/>
                <a:sym typeface="arial"/>
              </a:rPr>
              <a:t>    - Si yo ya tuviera el calendario guardado en mis marcadores, aparecería como una de las sugerencias, con una estrella del lado izquierdo (indicando que es un marcador).</a:t>
            </a:r>
          </a:p>
          <a:p>
            <a:pPr marL="0" lvl="0" indent="0" rtl="0">
              <a:buClr>
                <a:srgbClr val="000000"/>
              </a:buClr>
              <a:buSzPct val="100000"/>
              <a:buFont typeface="Arial"/>
              <a:buNone/>
            </a:pPr>
            <a:r>
              <a:rPr lang="es">
                <a:latin typeface="arial"/>
                <a:ea typeface="arial"/>
                <a:cs typeface="arial"/>
                <a:sym typeface="arial"/>
              </a:rPr>
              <a:t>    - Cuando yo vuelva a buscar el calendario, como ya está esa búsqueda en mi historial, aparecerá como una de las sugerencias. (volver a buscar y señalar como aparece la búsqueda anterior como sugerencia).</a:t>
            </a:r>
          </a:p>
          <a:p>
            <a:pPr lvl="0" rtl="0">
              <a:buNone/>
            </a:pPr>
            <a:r>
              <a:rPr lang="es">
                <a:latin typeface="arial"/>
                <a:ea typeface="arial"/>
                <a:cs typeface="arial"/>
                <a:sym typeface="arial"/>
              </a:rPr>
              <a:t>- DUDAS O COMENTARIOS HASTA AHORA.</a:t>
            </a:r>
          </a:p>
          <a:p>
            <a:pPr lvl="0" rtl="0">
              <a:buClr>
                <a:srgbClr val="000000"/>
              </a:buClr>
              <a:buSzPct val="100000"/>
              <a:buFont typeface="Arial"/>
              <a:buNone/>
            </a:pPr>
            <a:r>
              <a:rPr lang="es">
                <a:latin typeface="arial"/>
                <a:ea typeface="arial"/>
                <a:cs typeface="arial"/>
                <a:sym typeface="arial"/>
              </a:rPr>
              <a:t>- REGRESAR A LA PRESENTACIÓN.</a:t>
            </a:r>
          </a:p>
          <a:p>
            <a:endParaRPr lang="es">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 Mencionar los siguientes temas a tratar.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rtl="0">
              <a:lnSpc>
                <a:spcPct val="115000"/>
              </a:lnSpc>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a:t>- Demostrar cómo inicias una sesión de Chrome.</a:t>
            </a:r>
          </a:p>
          <a:p>
            <a:pPr lvl="0" rtl="0">
              <a:buNone/>
            </a:pPr>
            <a:r>
              <a:rPr lang="es"/>
              <a:t>- ¿Qué ventajas ven en esto?</a:t>
            </a:r>
          </a:p>
          <a:p>
            <a:pPr lvl="0" rtl="0">
              <a:buNone/>
            </a:pPr>
            <a:r>
              <a:rPr lang="es"/>
              <a:t>- ¿Cómo puede esta función aprovecharse en los centros? </a:t>
            </a:r>
          </a:p>
          <a:p>
            <a:pPr lvl="0" rtl="0">
              <a:buClr>
                <a:srgbClr val="000000"/>
              </a:buClr>
              <a:buSzPct val="100000"/>
              <a:buFont typeface="Arial"/>
              <a:buNone/>
            </a:pPr>
            <a:r>
              <a:rPr lang="es"/>
              <a:t>- Regresar a la presentación.</a:t>
            </a:r>
          </a:p>
          <a:p>
            <a:pPr lvl="0">
              <a:lnSpc>
                <a:spcPct val="115000"/>
              </a:lnSpc>
              <a:buClr>
                <a:srgbClr val="000000"/>
              </a:buClr>
              <a:buSzPct val="100000"/>
              <a:buFont typeface="Arial"/>
              <a:buNone/>
            </a:pPr>
            <a:endParaRPr lang="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sz="1100">
                <a:solidFill>
                  <a:srgbClr val="000000"/>
                </a:solidFill>
                <a:latin typeface="Arial"/>
                <a:ea typeface="Arial"/>
                <a:cs typeface="Arial"/>
                <a:sym typeface="Arial"/>
              </a:rPr>
              <a:t>- </a:t>
            </a:r>
            <a:r>
              <a:rPr lang="es"/>
              <a:t>Pedir que ubiquen </a:t>
            </a:r>
            <a:r>
              <a:rPr lang="es" sz="1100">
                <a:solidFill>
                  <a:srgbClr val="000000"/>
                </a:solidFill>
                <a:latin typeface="Arial"/>
                <a:ea typeface="Arial"/>
                <a:cs typeface="Arial"/>
                <a:sym typeface="Arial"/>
              </a:rPr>
              <a:t>el menú de herramientas, </a:t>
            </a:r>
            <a:r>
              <a:rPr lang="es"/>
              <a:t>lo abran</a:t>
            </a:r>
            <a:r>
              <a:rPr lang="es" sz="1100">
                <a:solidFill>
                  <a:srgbClr val="000000"/>
                </a:solidFill>
                <a:latin typeface="Arial"/>
                <a:ea typeface="Arial"/>
                <a:cs typeface="Arial"/>
                <a:sym typeface="Arial"/>
              </a:rPr>
              <a:t> y </a:t>
            </a:r>
            <a:r>
              <a:rPr lang="es"/>
              <a:t>vean</a:t>
            </a:r>
            <a:r>
              <a:rPr lang="es" sz="1100">
                <a:solidFill>
                  <a:srgbClr val="000000"/>
                </a:solidFill>
                <a:latin typeface="Arial"/>
                <a:ea typeface="Arial"/>
                <a:cs typeface="Arial"/>
                <a:sym typeface="Arial"/>
              </a:rPr>
              <a:t> las diferentes opciones que se encuentran en él. ¿Hay alguna duda?</a:t>
            </a:r>
          </a:p>
          <a:p>
            <a:endParaRPr lang="es" sz="1100">
              <a:solidFill>
                <a:srgbClr val="000000"/>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s"/>
              <a:t>- Si hay tiempo, se puede demostrar cómo guardar marcadores.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sz="1100">
                <a:solidFill>
                  <a:srgbClr val="000000"/>
                </a:solidFill>
                <a:latin typeface="Arial"/>
                <a:ea typeface="Arial"/>
                <a:cs typeface="Arial"/>
                <a:sym typeface="Arial"/>
              </a:rPr>
              <a:t>- Una vez que hayan realizado este breve ejercicio, preguntar si hay dudas sobre los temas que se han visto hasta ahora. Si es necesario, resolverlo en conjunto</a:t>
            </a:r>
            <a:r>
              <a:rPr lang="es"/>
              <a:t>, demostrando cada paso.</a:t>
            </a:r>
          </a:p>
          <a:p>
            <a:pPr lvl="0" rtl="0">
              <a:buNone/>
            </a:pPr>
            <a:r>
              <a:rPr lang="es"/>
              <a:t>- Discutir: con lo visto hasta ahora, </a:t>
            </a:r>
            <a:r>
              <a:rPr lang="es" b="1"/>
              <a:t>¿qué ventajas ven en utilizar Chrome en su Centro?</a:t>
            </a:r>
          </a:p>
          <a:p>
            <a:endParaRPr lang="es" b="1"/>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a:t>Mostrar la página de inicio y las opciones que ofrece</a:t>
            </a:r>
          </a:p>
          <a:p>
            <a:pPr>
              <a:buNone/>
            </a:pPr>
            <a:r>
              <a:rPr lang="es"/>
              <a:t>Permitir que exploren las opciones dentro del Chrome Web Store. (5 minutos)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 El menú de Configuración de Opciones permite personalizar Chrome</a:t>
            </a:r>
            <a:r>
              <a:rPr lang="es"/>
              <a:t> a tus gustos y necesidades.</a:t>
            </a:r>
          </a:p>
          <a:p>
            <a:pPr rtl="0">
              <a:buNone/>
            </a:pPr>
            <a:r>
              <a:rPr lang="es" sz="1100">
                <a:solidFill>
                  <a:srgbClr val="000000"/>
                </a:solidFill>
                <a:latin typeface="Arial"/>
                <a:ea typeface="Arial"/>
                <a:cs typeface="Arial"/>
                <a:sym typeface="Arial"/>
              </a:rPr>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0" name="Shape 3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sz="1000"/>
              <a:t>- Demostración en el navegador</a:t>
            </a:r>
          </a:p>
          <a:p>
            <a:pPr lvl="0" rtl="0">
              <a:buNone/>
            </a:pPr>
            <a:r>
              <a:rPr lang="es" sz="1000">
                <a:solidFill>
                  <a:srgbClr val="000000"/>
                </a:solidFill>
                <a:latin typeface="Arial"/>
                <a:ea typeface="Arial"/>
                <a:cs typeface="Arial"/>
                <a:sym typeface="Arial"/>
              </a:rPr>
              <a:t>- Aunque en este momento no se van a explicar todas las opciones de configuración, se hablará de las más relevantes. </a:t>
            </a:r>
          </a:p>
          <a:p>
            <a:pPr lvl="0" rtl="0">
              <a:lnSpc>
                <a:spcPct val="115000"/>
              </a:lnSpc>
              <a:buClr>
                <a:srgbClr val="000000"/>
              </a:buClr>
              <a:buSzPct val="110000"/>
              <a:buFont typeface="Arial"/>
              <a:buNone/>
            </a:pPr>
            <a:r>
              <a:rPr lang="es" sz="1000"/>
              <a:t>- Mostrar cómo acceder a la configuración básicas y dentro de ésta a la configuración de inicio, señalar las opciones dentro de ésta:</a:t>
            </a:r>
          </a:p>
          <a:p>
            <a:pPr lvl="0" indent="457200" rtl="0">
              <a:lnSpc>
                <a:spcPct val="115000"/>
              </a:lnSpc>
              <a:buClr>
                <a:srgbClr val="000000"/>
              </a:buClr>
              <a:buSzPct val="110000"/>
              <a:buFont typeface="Arial"/>
              <a:buNone/>
            </a:pPr>
            <a:r>
              <a:rPr lang="es" sz="1000"/>
              <a:t>- </a:t>
            </a:r>
            <a:r>
              <a:rPr lang="es" sz="1000" u="sng"/>
              <a:t>Página principal</a:t>
            </a:r>
            <a:r>
              <a:rPr lang="es" sz="1000"/>
              <a:t>: selecciona "Abrir la página principal" e ingresa la dirección web de la página en la sección "Página principal".</a:t>
            </a:r>
          </a:p>
          <a:p>
            <a:pPr lvl="0" indent="457200" rtl="0">
              <a:lnSpc>
                <a:spcPct val="115000"/>
              </a:lnSpc>
              <a:buClr>
                <a:srgbClr val="000000"/>
              </a:buClr>
              <a:buSzPct val="110000"/>
              <a:buFont typeface="Arial"/>
              <a:buNone/>
            </a:pPr>
            <a:r>
              <a:rPr lang="es" sz="1000"/>
              <a:t>- </a:t>
            </a:r>
            <a:r>
              <a:rPr lang="es" sz="1000" u="sng"/>
              <a:t>Últimas páginas abiertas</a:t>
            </a:r>
            <a:r>
              <a:rPr lang="es" sz="1000"/>
              <a:t>: Selecciona "Restaurar las últimas páginas abiertas" para ver las páginas que abriste en la ventana activa al final de tu última sesión de navegación.</a:t>
            </a:r>
          </a:p>
          <a:p>
            <a:pPr lvl="0" indent="457200" rtl="0">
              <a:lnSpc>
                <a:spcPct val="115000"/>
              </a:lnSpc>
              <a:buClr>
                <a:srgbClr val="000000"/>
              </a:buClr>
              <a:buSzPct val="110000"/>
              <a:buFont typeface="Arial"/>
              <a:buNone/>
            </a:pPr>
            <a:r>
              <a:rPr lang="es" sz="1000"/>
              <a:t>- </a:t>
            </a:r>
            <a:r>
              <a:rPr lang="es" sz="1000" u="sng"/>
              <a:t>Otras páginas</a:t>
            </a:r>
            <a:r>
              <a:rPr lang="es" sz="1000"/>
              <a:t>: Selecciona "Abrir las siguientes páginas" si deseas que una página específica se abra al inicio. Puedes abrir varias páginas al ingresar la dirección web de una página en la sección "Agregar una nueva página". Para configurar las páginas que tengas abiertas en ese momento como tus páginas de inicio, haz clic en "Utilizar páginas actuales".</a:t>
            </a:r>
          </a:p>
          <a:p>
            <a:pPr lvl="0" rtl="0">
              <a:lnSpc>
                <a:spcPct val="115000"/>
              </a:lnSpc>
              <a:buClr>
                <a:srgbClr val="000000"/>
              </a:buClr>
              <a:buSzPct val="110000"/>
              <a:buFont typeface="Arial"/>
              <a:buNone/>
            </a:pPr>
            <a:r>
              <a:rPr lang="es" sz="1000"/>
              <a:t>- Mostrar cómo acceder a las configuraciones personales e instalar un tema:</a:t>
            </a:r>
          </a:p>
          <a:p>
            <a:pPr lvl="0" rtl="0">
              <a:lnSpc>
                <a:spcPct val="115000"/>
              </a:lnSpc>
              <a:buClr>
                <a:srgbClr val="000000"/>
              </a:buClr>
              <a:buSzPct val="110000"/>
              <a:buFont typeface="Arial"/>
              <a:buNone/>
            </a:pPr>
            <a:r>
              <a:rPr lang="es" sz="1000"/>
              <a:t>	- Explicar que los temas cambian el diseño de Google Chrome para darle más estilo y originalidad.</a:t>
            </a:r>
          </a:p>
          <a:p>
            <a:pPr marL="457200" lvl="0" indent="0" rtl="0">
              <a:lnSpc>
                <a:spcPct val="115000"/>
              </a:lnSpc>
              <a:buClr>
                <a:srgbClr val="000000"/>
              </a:buClr>
              <a:buSzPct val="110000"/>
              <a:buFont typeface="Arial"/>
              <a:buNone/>
            </a:pPr>
            <a:r>
              <a:rPr lang="es" sz="1000"/>
              <a:t>- Para instalar un tema sigue estas instrucciones:</a:t>
            </a:r>
            <a:br>
              <a:rPr lang="es" sz="1000"/>
            </a:br>
            <a:r>
              <a:rPr lang="es" sz="1000"/>
              <a:t>1. Visita </a:t>
            </a:r>
            <a:r>
              <a:rPr lang="es" sz="1000" u="sng">
                <a:hlinkClick r:id="rId3"/>
              </a:rPr>
              <a:t>http://chrome.google.com/webstore</a:t>
            </a:r>
            <a:r>
              <a:rPr lang="es" sz="1000"/>
              <a:t> o accede a ella desde el menú de configuración.</a:t>
            </a:r>
            <a:br>
              <a:rPr lang="es" sz="1000"/>
            </a:br>
            <a:r>
              <a:rPr lang="es" sz="1000"/>
              <a:t>2. Busca o navega por el tema que deseas instalar.</a:t>
            </a:r>
            <a:br>
              <a:rPr lang="es" sz="1000"/>
            </a:br>
            <a:r>
              <a:rPr lang="es" sz="1000"/>
              <a:t>3. En la página de detalles del tema, haz clic en el botón "Agregar a Chrome".</a:t>
            </a:r>
          </a:p>
          <a:p>
            <a:pPr lvl="0" indent="457200" rtl="0">
              <a:buClr>
                <a:srgbClr val="000000"/>
              </a:buClr>
              <a:buSzPct val="110000"/>
              <a:buFont typeface="Arial"/>
              <a:buNone/>
            </a:pPr>
            <a:r>
              <a:rPr lang="es" sz="1000"/>
              <a:t>* El tema se aplicará de inmediato en la apariencia del navegador. Si cambias de opinión, haz clic en "Deshacer" en el mensaje que aparece en la parte superior de la página para volver a tu antiguo tema.</a:t>
            </a:r>
          </a:p>
          <a:p>
            <a:pPr marL="0" lvl="0" indent="0" rtl="0">
              <a:buClr>
                <a:srgbClr val="000000"/>
              </a:buClr>
              <a:buSzPct val="110000"/>
              <a:buFont typeface="Arial"/>
              <a:buNone/>
            </a:pPr>
            <a:r>
              <a:rPr lang="es" sz="1000"/>
              <a:t>- Mostrar cómo realizar una búsqueda dentro de una página o sitio web</a:t>
            </a:r>
          </a:p>
          <a:p>
            <a:pPr marL="0" lvl="0" indent="0" rtl="0">
              <a:buClr>
                <a:srgbClr val="000000"/>
              </a:buClr>
              <a:buSzPct val="110000"/>
              <a:buFont typeface="Arial"/>
              <a:buNone/>
            </a:pPr>
            <a:r>
              <a:rPr lang="es" sz="1000"/>
              <a:t>- Usuarios: Mencionar que es posible configurar uno o más usuarios o perfiles de Chrome en una computadora; por ejemplo la cuenta personal y la cuenta laboral. Esto , facilita el acceso a diferentes cuentas separando la configuración del navegador de cada una. También se puede crear un ícono de ese usuario en el escritorio de la computadora para ingresar directamente. Solo se recomienda configurar un perfil en una computadora de uso propio, no en un cibercafé o en la computadora de alguien mas porque se guarda la configuración personal.</a:t>
            </a:r>
          </a:p>
          <a:p>
            <a:endParaRPr lang="es" sz="1000"/>
          </a:p>
          <a:p>
            <a:pPr lvl="0" rtl="0">
              <a:buClr>
                <a:srgbClr val="000000"/>
              </a:buClr>
              <a:buSzPct val="110000"/>
              <a:buFont typeface="Arial"/>
              <a:buNone/>
            </a:pPr>
            <a:r>
              <a:rPr lang="es" sz="1000"/>
              <a:t>VOLVER A LA PRESENTACIÓN</a:t>
            </a:r>
          </a:p>
          <a:p>
            <a:endParaRPr lang="es" sz="10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sz="1000"/>
              <a:t>- Explicar que la configuración de inicio permite seleccionar las páginas que deseas ver al abrir el navegador</a:t>
            </a:r>
          </a:p>
          <a:p>
            <a:endParaRPr lang="es" sz="10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sz="1000" b="1">
                <a:solidFill>
                  <a:srgbClr val="444444"/>
                </a:solidFill>
              </a:rPr>
              <a:t>ESTA ES UNA FUNCIONALIDAD IMPORTANTE Y ÚTIL, QUE HAY QUE RESALTAR, ya que dará a los estudiantes acceso a información en Inglés y otros idiomas (para ciertos temas la información en Español aún es limitada).</a:t>
            </a:r>
          </a:p>
          <a:p>
            <a:pPr lvl="0" rtl="0">
              <a:buNone/>
            </a:pPr>
            <a:r>
              <a:rPr lang="es" sz="1000">
                <a:solidFill>
                  <a:srgbClr val="444444"/>
                </a:solidFill>
              </a:rPr>
              <a:t>Ejemplificar cómo utilizar la barra de traducción:</a:t>
            </a:r>
          </a:p>
          <a:p>
            <a:pPr lvl="0" rtl="0">
              <a:buNone/>
            </a:pPr>
            <a:r>
              <a:rPr lang="es" sz="1000">
                <a:solidFill>
                  <a:srgbClr val="444444"/>
                </a:solidFill>
              </a:rPr>
              <a:t>	- Ingresar a una página en Ruso (</a:t>
            </a:r>
            <a:r>
              <a:rPr lang="es" sz="1000" u="sng">
                <a:solidFill>
                  <a:schemeClr val="hlink"/>
                </a:solidFill>
                <a:hlinkClick r:id="rId3"/>
              </a:rPr>
              <a:t>http://www.kommersant.ru/</a:t>
            </a:r>
            <a:r>
              <a:rPr lang="es" sz="1000">
                <a:solidFill>
                  <a:srgbClr val="444444"/>
                </a:solidFill>
              </a:rPr>
              <a:t>) y/o Chino (</a:t>
            </a:r>
            <a:r>
              <a:rPr lang="es" sz="1000" u="sng">
                <a:solidFill>
                  <a:schemeClr val="hlink"/>
                </a:solidFill>
                <a:hlinkClick r:id="rId4"/>
              </a:rPr>
              <a:t>http://www.bjd.com.cn/</a:t>
            </a:r>
            <a:r>
              <a:rPr lang="es" sz="1000">
                <a:solidFill>
                  <a:srgbClr val="444444"/>
                </a:solidFill>
              </a:rPr>
              <a:t>) y </a:t>
            </a:r>
            <a:r>
              <a:rPr lang="es" sz="1000" b="1">
                <a:solidFill>
                  <a:srgbClr val="444444"/>
                </a:solidFill>
              </a:rPr>
              <a:t>traducirla</a:t>
            </a:r>
            <a:r>
              <a:rPr lang="es" sz="1000">
                <a:solidFill>
                  <a:srgbClr val="444444"/>
                </a:solidFill>
              </a:rPr>
              <a:t>.</a:t>
            </a:r>
          </a:p>
          <a:p>
            <a:pPr marL="0" marR="0" lvl="0" indent="0" algn="l" rtl="0">
              <a:lnSpc>
                <a:spcPct val="100000"/>
              </a:lnSpc>
              <a:spcBef>
                <a:spcPts val="0"/>
              </a:spcBef>
              <a:spcAft>
                <a:spcPts val="0"/>
              </a:spcAft>
              <a:buClr>
                <a:srgbClr val="000000"/>
              </a:buClr>
              <a:buSzPct val="110000"/>
              <a:buFont typeface="Arial"/>
              <a:buNone/>
            </a:pPr>
            <a:r>
              <a:rPr lang="es" sz="1000">
                <a:solidFill>
                  <a:srgbClr val="444444"/>
                </a:solidFill>
              </a:rPr>
              <a:t>Demostrar cómo activar la traducción automática (establece que páginas escritas en un idioma en particular se deben traducir automáticamente.)</a:t>
            </a:r>
          </a:p>
          <a:p>
            <a:pPr marL="0" marR="0" lvl="0" indent="457200" algn="l" rtl="0">
              <a:lnSpc>
                <a:spcPct val="100000"/>
              </a:lnSpc>
              <a:spcBef>
                <a:spcPts val="0"/>
              </a:spcBef>
              <a:spcAft>
                <a:spcPts val="0"/>
              </a:spcAft>
              <a:buClr>
                <a:srgbClr val="000000"/>
              </a:buClr>
              <a:buSzPct val="110000"/>
              <a:buFont typeface="Arial"/>
              <a:buNone/>
            </a:pPr>
            <a:r>
              <a:rPr lang="es" sz="1000">
                <a:solidFill>
                  <a:srgbClr val="444444"/>
                </a:solidFill>
              </a:rPr>
              <a:t>- Haz clic en Opciones al final de la barra de traducción y selecciona Traducir siempre el [idioma ] al español.</a:t>
            </a:r>
          </a:p>
          <a:p>
            <a:pPr marL="0" lvl="0" indent="0" rtl="0">
              <a:buNone/>
            </a:pPr>
            <a:r>
              <a:rPr lang="es" sz="1000">
                <a:solidFill>
                  <a:srgbClr val="444444"/>
                </a:solidFill>
              </a:rPr>
              <a:t>Otras opciones:</a:t>
            </a:r>
          </a:p>
          <a:p>
            <a:pPr lvl="0" indent="457200" rtl="0">
              <a:buNone/>
            </a:pPr>
            <a:r>
              <a:rPr lang="es" sz="1000">
                <a:solidFill>
                  <a:srgbClr val="444444"/>
                </a:solidFill>
              </a:rPr>
              <a:t>- Haz clic con el botón derecho del mouse en cualquier página y selecciona </a:t>
            </a:r>
            <a:r>
              <a:rPr lang="es" sz="1000" b="1">
                <a:solidFill>
                  <a:srgbClr val="444444"/>
                </a:solidFill>
              </a:rPr>
              <a:t>Traducir al español</a:t>
            </a:r>
            <a:r>
              <a:rPr lang="es" sz="1000">
                <a:solidFill>
                  <a:srgbClr val="444444"/>
                </a:solidFill>
              </a:rPr>
              <a:t>, aunque hayas inhabilitado la barra de traducción para un sitio o idioma.</a:t>
            </a:r>
          </a:p>
          <a:p>
            <a:pPr lvl="0" indent="457200" rtl="0">
              <a:buNone/>
            </a:pPr>
            <a:r>
              <a:rPr lang="es" sz="1000">
                <a:solidFill>
                  <a:srgbClr val="444444"/>
                </a:solidFill>
              </a:rPr>
              <a:t>- La barra de traducción aparece cada vez que visitas una página que no está en alguno de tus idiomas preferidos para páginas web.</a:t>
            </a:r>
          </a:p>
          <a:p>
            <a:pPr lvl="0" rtl="0">
              <a:buClr>
                <a:srgbClr val="000000"/>
              </a:buClr>
              <a:buSzPct val="110000"/>
              <a:buFont typeface="Arial"/>
              <a:buNone/>
            </a:pPr>
            <a:r>
              <a:rPr lang="es" sz="1000"/>
              <a:t>* Si es necesario, demostrar rápidamente cómo asegurarse que se ofrezca la opción de traducción:</a:t>
            </a:r>
            <a:r>
              <a:rPr lang="es" sz="1000">
                <a:solidFill>
                  <a:srgbClr val="222222"/>
                </a:solidFill>
              </a:rPr>
              <a:t>Las siguientes instrucciones aplican para Google Chrome en Windows, Max, Linux y Sistema operativo de Chrome.1. Abre la configuración avanzada2. En "Idiomas", actualiza los idiomas de tu preferencia y selecciona la opción "Preguntarme si quiero traducir páginas escritas en idiomas que no entiendo" para ajustar esta función.</a:t>
            </a:r>
          </a:p>
          <a:p>
            <a:endParaRPr lang="es" sz="1000">
              <a:solidFill>
                <a:srgbClr val="222222"/>
              </a:solidFill>
            </a:endParaRPr>
          </a:p>
          <a:p>
            <a:pPr lvl="0" rtl="0">
              <a:buNone/>
            </a:pPr>
            <a:r>
              <a:rPr lang="es" sz="1000"/>
              <a:t>Para más información: https://support.google.com/chrome/bin/answer.py?hl=es&amp;answer=173424&amp;topic=1678461&amp;ctx=topic</a:t>
            </a:r>
          </a:p>
          <a:p>
            <a:endParaRPr lang="es" sz="1000"/>
          </a:p>
          <a:p>
            <a:pPr lvl="0" rtl="0">
              <a:buNone/>
            </a:pPr>
            <a:r>
              <a:rPr lang="es" sz="1000"/>
              <a:t>DISCUTIR EL IMPACTO QUE TIENE ESTA HERRAMIENTA.</a:t>
            </a:r>
          </a:p>
          <a:p>
            <a:pPr>
              <a:buNone/>
            </a:pPr>
            <a:r>
              <a:rPr lang="es" sz="1000"/>
              <a:t>REGRESAR A LA PRESENTACIÓN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 Preguntar si hay alguna duda.</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0" name="Shape 3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Explicar los pasos para cerrar una sesión. Mencionar que esto es importante al compartir el navegador con varios usuarios</a:t>
            </a:r>
            <a:r>
              <a:rPr lang="es"/>
              <a:t> (deben de insistir en este paso en el centro!).</a:t>
            </a:r>
          </a:p>
          <a:p>
            <a:pPr rtl="0">
              <a:buNone/>
            </a:pPr>
            <a:endParaRPr lang="es"/>
          </a:p>
          <a:p>
            <a:pPr rtl="0">
              <a:buNone/>
            </a:pPr>
            <a:endParaRPr lang="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5" name="Shape 3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 Mencionar los siguientes temas a tratar.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5" name="Shape 3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5" name="Shape 3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0" name="Shape 3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 Mencionar los siguientes temas a tratar.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Shape 39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0" name="Shape 4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0" name="Shape 4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 Mencionar los siguientes temas a tratar.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495800"/>
            <a:ext cx="5486399" cy="4114800"/>
          </a:xfrm>
          <a:prstGeom prst="rect">
            <a:avLst/>
          </a:prstGeom>
        </p:spPr>
        <p:txBody>
          <a:bodyPr lIns="91425" tIns="91425" rIns="91425" bIns="91425" anchor="t" anchorCtr="0">
            <a:noAutofit/>
          </a:bodyPr>
          <a:lstStyle/>
          <a:p>
            <a:pPr rtl="0">
              <a:buNone/>
            </a:pPr>
            <a:r>
              <a:rPr lang="es">
                <a:solidFill>
                  <a:srgbClr val="000000"/>
                </a:solidFill>
                <a:latin typeface="Arial"/>
                <a:ea typeface="Arial"/>
                <a:cs typeface="Arial"/>
                <a:sym typeface="Arial"/>
              </a:rPr>
              <a:t>¿Por qué es importante un navegador rápido cuando tenemos un acceso de ancho de banda limitado?  </a:t>
            </a:r>
          </a:p>
          <a:p>
            <a:pPr rtl="0">
              <a:buNone/>
            </a:pPr>
            <a:r>
              <a:rPr lang="es" b="0">
                <a:solidFill>
                  <a:srgbClr val="000000"/>
                </a:solidFill>
                <a:latin typeface="Arial"/>
                <a:ea typeface="Arial"/>
                <a:cs typeface="Arial"/>
                <a:sym typeface="Arial"/>
              </a:rPr>
              <a:t>¿Alguien ha utilizado Google Chrome? ¿Qué le ha gustado de él? // En las sesiones a las que han asistido hasta ahora han estado utilizando Chrome, ¿qué les ha parecido? ¿qué les ha gustado de Chrome?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sz="1100" b="0">
                <a:solidFill>
                  <a:srgbClr val="000000"/>
                </a:solidFill>
                <a:latin typeface="Arial"/>
                <a:ea typeface="Arial"/>
                <a:cs typeface="Arial"/>
                <a:sym typeface="Arial"/>
              </a:rPr>
              <a:t>-Mencionar las tres funciones de Chrome y comentar que durante el curso ellos mismos experimentarán estas características.</a:t>
            </a:r>
          </a:p>
          <a:p>
            <a:pPr rtl="0">
              <a:buNone/>
            </a:pPr>
            <a:r>
              <a:rPr lang="es" sz="1100" b="0">
                <a:solidFill>
                  <a:srgbClr val="000000"/>
                </a:solidFill>
                <a:latin typeface="Arial"/>
                <a:ea typeface="Arial"/>
                <a:cs typeface="Arial"/>
                <a:sym typeface="Arial"/>
              </a:rPr>
              <a:t>- ¿Dudas sobre lo que es Chrome?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a:solidFill>
                  <a:srgbClr val="000000"/>
                </a:solidFill>
                <a:latin typeface="Arial"/>
                <a:ea typeface="Arial"/>
                <a:cs typeface="Arial"/>
                <a:sym typeface="Arial"/>
              </a:rPr>
              <a:t>- Mencionar los siguientes temas a tratar.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s" sz="1100" b="0">
                <a:solidFill>
                  <a:srgbClr val="000000"/>
                </a:solidFill>
                <a:latin typeface="Arial"/>
                <a:ea typeface="Arial"/>
                <a:cs typeface="Arial"/>
                <a:sym typeface="Arial"/>
              </a:rPr>
              <a:t>Instalar Chrome es muy sencillo</a:t>
            </a:r>
            <a:r>
              <a:rPr lang="es"/>
              <a:t>, dar una breve explicación (ya tendrán Chrome instalado, así que no es necesario realizar la instalación).</a:t>
            </a:r>
          </a:p>
          <a:p>
            <a:pPr rtl="0">
              <a:buNone/>
            </a:pPr>
            <a:r>
              <a:rPr lang="es" sz="1100" b="0">
                <a:solidFill>
                  <a:srgbClr val="000000"/>
                </a:solidFill>
                <a:latin typeface="Arial"/>
                <a:ea typeface="Arial"/>
                <a:cs typeface="Arial"/>
                <a:sym typeface="Arial"/>
              </a:rPr>
              <a:t>Ahora vamos a hablar sobre algunas de sus principales características.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buNone/>
            </a:pPr>
            <a:r>
              <a:rPr lang="es" sz="1100" b="0">
                <a:solidFill>
                  <a:srgbClr val="000000"/>
                </a:solidFill>
                <a:latin typeface="Arial"/>
                <a:ea typeface="Arial"/>
                <a:cs typeface="Arial"/>
                <a:sym typeface="Arial"/>
              </a:rPr>
              <a:t>- Preguntar a alumnos si pueden "adivinar" para </a:t>
            </a:r>
            <a:r>
              <a:rPr lang="es"/>
              <a:t>qué</a:t>
            </a:r>
            <a:r>
              <a:rPr lang="es" sz="1100" b="0">
                <a:solidFill>
                  <a:srgbClr val="000000"/>
                </a:solidFill>
                <a:latin typeface="Arial"/>
                <a:ea typeface="Arial"/>
                <a:cs typeface="Arial"/>
                <a:sym typeface="Arial"/>
              </a:rPr>
              <a:t> es cada espacio o símbolo, interactuar con ellos, fomentando su participación (este es un ejemplo de cómo, aunque no tienen mucha experiencia con Chrome, fácilmente se deduce cómo utilizarlo).</a:t>
            </a:r>
          </a:p>
          <a:p>
            <a:endParaRPr lang="es" sz="1100" b="0">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274319" y="274319"/>
            <a:ext cx="8595359" cy="822960"/>
          </a:xfrm>
          <a:prstGeom prst="rect">
            <a:avLst/>
          </a:prstGeom>
        </p:spPr>
        <p:txBody>
          <a:bodyPr lIns="91425" tIns="91425" rIns="91425" bIns="91425" anchor="t" anchorCtr="0"/>
          <a:lstStyle>
            <a:lvl1pPr>
              <a:buSzPct val="100000"/>
              <a:defRPr sz="3200"/>
            </a:lvl1pPr>
            <a:lvl2pPr>
              <a:buSzPct val="100000"/>
              <a:defRPr sz="3200"/>
            </a:lvl2pPr>
            <a:lvl3pPr>
              <a:buSzPct val="100000"/>
              <a:defRPr sz="3200"/>
            </a:lvl3pPr>
            <a:lvl4pPr>
              <a:buSzPct val="100000"/>
              <a:defRPr sz="3200"/>
            </a:lvl4pPr>
            <a:lvl5pPr>
              <a:buSzPct val="100000"/>
              <a:defRPr sz="3200"/>
            </a:lvl5pPr>
            <a:lvl6pPr>
              <a:buSzPct val="100000"/>
              <a:defRPr sz="3200"/>
            </a:lvl6pPr>
            <a:lvl7pPr>
              <a:buSzPct val="100000"/>
              <a:defRPr sz="3200"/>
            </a:lvl7pPr>
            <a:lvl8pPr>
              <a:buSzPct val="100000"/>
              <a:defRPr sz="3200"/>
            </a:lvl8pPr>
            <a:lvl9pPr>
              <a:buSzPct val="100000"/>
              <a:defRPr sz="3200"/>
            </a:lvl9pPr>
          </a:lstStyle>
          <a:p>
            <a:endParaRPr/>
          </a:p>
        </p:txBody>
      </p:sp>
      <p:sp>
        <p:nvSpPr>
          <p:cNvPr id="32" name="Shape 32"/>
          <p:cNvSpPr txBox="1">
            <a:spLocks noGrp="1"/>
          </p:cNvSpPr>
          <p:nvPr>
            <p:ph type="body" idx="1"/>
          </p:nvPr>
        </p:nvSpPr>
        <p:spPr>
          <a:xfrm>
            <a:off x="274319" y="1645919"/>
            <a:ext cx="4023360" cy="4937760"/>
          </a:xfrm>
          <a:prstGeom prst="rect">
            <a:avLst/>
          </a:prstGeom>
        </p:spPr>
        <p:txBody>
          <a:bodyPr lIns="91425" tIns="91425" rIns="91425" bIns="91425" anchor="t" anchorCtr="0"/>
          <a:lstStyle>
            <a:lvl1pPr>
              <a:buSzPct val="100000"/>
              <a:defRPr sz="2000"/>
            </a:lvl1pPr>
            <a:lvl2pPr>
              <a:buSzPct val="100000"/>
              <a:defRPr sz="2000"/>
            </a:lvl2pPr>
            <a:lvl3pPr>
              <a:buSzPct val="100000"/>
              <a:defRPr sz="2000"/>
            </a:lvl3pPr>
            <a:lvl4pPr>
              <a:buSzPct val="100000"/>
              <a:defRPr sz="2000"/>
            </a:lvl4pPr>
            <a:lvl5pPr>
              <a:buSzPct val="100000"/>
              <a:defRPr sz="2000"/>
            </a:lvl5pPr>
            <a:lvl6pPr>
              <a:buSzPct val="100000"/>
              <a:defRPr sz="2000"/>
            </a:lvl6pPr>
            <a:lvl7pPr>
              <a:buSzPct val="100000"/>
              <a:defRPr sz="2000"/>
            </a:lvl7pPr>
            <a:lvl8pPr>
              <a:buSzPct val="100000"/>
              <a:defRPr sz="2000"/>
            </a:lvl8pPr>
            <a:lvl9pPr>
              <a:buSzPct val="100000"/>
              <a:defRPr sz="2000"/>
            </a:lvl9pPr>
          </a:lstStyle>
          <a:p>
            <a:endParaRPr/>
          </a:p>
        </p:txBody>
      </p:sp>
      <p:sp>
        <p:nvSpPr>
          <p:cNvPr id="33" name="Shape 33"/>
          <p:cNvSpPr txBox="1">
            <a:spLocks noGrp="1"/>
          </p:cNvSpPr>
          <p:nvPr>
            <p:ph type="body" idx="2"/>
          </p:nvPr>
        </p:nvSpPr>
        <p:spPr>
          <a:xfrm>
            <a:off x="4846319" y="1645919"/>
            <a:ext cx="4023360" cy="4937760"/>
          </a:xfrm>
          <a:prstGeom prst="rect">
            <a:avLst/>
          </a:prstGeom>
        </p:spPr>
        <p:txBody>
          <a:bodyPr lIns="91425" tIns="91425" rIns="91425" bIns="91425" anchor="t" anchorCtr="0"/>
          <a:lstStyle>
            <a:lvl1pPr>
              <a:buSzPct val="100000"/>
              <a:defRPr sz="2000"/>
            </a:lvl1pPr>
            <a:lvl2pPr>
              <a:buSzPct val="100000"/>
              <a:defRPr sz="2000"/>
            </a:lvl2pPr>
            <a:lvl3pPr>
              <a:buSzPct val="100000"/>
              <a:defRPr sz="2000"/>
            </a:lvl3pPr>
            <a:lvl4pPr>
              <a:buSzPct val="100000"/>
              <a:defRPr sz="2000"/>
            </a:lvl4pPr>
            <a:lvl5pPr>
              <a:buSzPct val="100000"/>
              <a:defRPr sz="2000"/>
            </a:lvl5pPr>
            <a:lvl6pPr>
              <a:buSzPct val="100000"/>
              <a:defRPr sz="2000"/>
            </a:lvl6pPr>
            <a:lvl7pPr>
              <a:buSzPct val="100000"/>
              <a:defRPr sz="2000"/>
            </a:lvl7pPr>
            <a:lvl8pPr>
              <a:buSzPct val="100000"/>
              <a:defRPr sz="2000"/>
            </a:lvl8pPr>
            <a:lvl9pPr>
              <a:buSzPct val="100000"/>
              <a:defRPr sz="20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274319" y="6035039"/>
            <a:ext cx="8595359" cy="548639"/>
          </a:xfrm>
          <a:prstGeom prst="rect">
            <a:avLst/>
          </a:prstGeom>
        </p:spPr>
        <p:txBody>
          <a:bodyPr lIns="91425" tIns="91425" rIns="91425" bIns="91425" anchor="t" anchorCtr="0"/>
          <a:lstStyle>
            <a:lvl1pPr algn="ctr">
              <a:buSzPct val="100000"/>
              <a:defRPr sz="2400"/>
            </a:lvl1pPr>
            <a:lvl2pPr algn="ctr">
              <a:buSzPct val="100000"/>
              <a:defRPr sz="2400"/>
            </a:lvl2pPr>
            <a:lvl3pPr algn="ctr">
              <a:buSzPct val="100000"/>
              <a:defRPr sz="2400"/>
            </a:lvl3pPr>
            <a:lvl4pPr algn="ctr">
              <a:buSzPct val="100000"/>
              <a:defRPr sz="2400"/>
            </a:lvl4pPr>
            <a:lvl5pPr algn="ctr">
              <a:buSzPct val="100000"/>
              <a:defRPr sz="2400"/>
            </a:lvl5pPr>
            <a:lvl6pPr algn="ctr">
              <a:buSzPct val="100000"/>
              <a:defRPr sz="2400"/>
            </a:lvl6pPr>
            <a:lvl7pPr algn="ctr">
              <a:buSzPct val="100000"/>
              <a:defRPr sz="2400"/>
            </a:lvl7pPr>
            <a:lvl8pPr algn="ctr">
              <a:buSzPct val="100000"/>
              <a:defRPr sz="2400"/>
            </a:lvl8pPr>
            <a:lvl9pPr algn="ctr">
              <a:buSzPct val="100000"/>
              <a:defRPr sz="24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7"/>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822959" y="2743200"/>
            <a:ext cx="7498080" cy="1097279"/>
          </a:xfrm>
          <a:prstGeom prst="rect">
            <a:avLst/>
          </a:prstGeom>
        </p:spPr>
        <p:txBody>
          <a:bodyPr lIns="91425" tIns="91425" rIns="91425" bIns="91425" anchor="t" anchorCtr="0"/>
          <a:lstStyle>
            <a:lvl1pPr algn="ctr">
              <a:buSzPct val="100000"/>
              <a:defRPr sz="3600"/>
            </a:lvl1pPr>
            <a:lvl2pPr algn="ctr">
              <a:buSzPct val="100000"/>
              <a:defRPr sz="3600"/>
            </a:lvl2pPr>
            <a:lvl3pPr algn="ctr">
              <a:buSzPct val="100000"/>
              <a:defRPr sz="3600"/>
            </a:lvl3pPr>
            <a:lvl4pPr algn="ctr">
              <a:buSzPct val="100000"/>
              <a:defRPr sz="3600"/>
            </a:lvl4pPr>
            <a:lvl5pPr algn="ctr">
              <a:buSzPct val="100000"/>
              <a:defRPr sz="3600"/>
            </a:lvl5pPr>
            <a:lvl6pPr algn="ctr">
              <a:buSzPct val="100000"/>
              <a:defRPr sz="3600"/>
            </a:lvl6pPr>
            <a:lvl7pPr algn="ctr">
              <a:buSzPct val="100000"/>
              <a:defRPr sz="3600"/>
            </a:lvl7pPr>
            <a:lvl8pPr algn="ctr">
              <a:buSzPct val="100000"/>
              <a:defRPr sz="3600"/>
            </a:lvl8pPr>
            <a:lvl9pPr algn="ctr">
              <a:buSzPct val="100000"/>
              <a:defRPr sz="3600"/>
            </a:lvl9pPr>
          </a:lstStyle>
          <a:p>
            <a:endParaRPr/>
          </a:p>
        </p:txBody>
      </p:sp>
      <p:sp>
        <p:nvSpPr>
          <p:cNvPr id="40" name="Shape 40"/>
          <p:cNvSpPr txBox="1">
            <a:spLocks noGrp="1"/>
          </p:cNvSpPr>
          <p:nvPr>
            <p:ph type="subTitle" idx="1"/>
          </p:nvPr>
        </p:nvSpPr>
        <p:spPr>
          <a:xfrm>
            <a:off x="1645919" y="4114800"/>
            <a:ext cx="5852159" cy="822960"/>
          </a:xfrm>
          <a:prstGeom prst="rect">
            <a:avLst/>
          </a:prstGeom>
        </p:spPr>
        <p:txBody>
          <a:bodyPr lIns="91425" tIns="91425" rIns="91425" bIns="91425" anchor="t" anchorCtr="0"/>
          <a:lstStyle>
            <a:lvl1pPr algn="ctr">
              <a:buSzPct val="100000"/>
              <a:defRPr sz="2400"/>
            </a:lvl1pPr>
            <a:lvl2pPr algn="ctr">
              <a:buSzPct val="100000"/>
              <a:defRPr sz="2400"/>
            </a:lvl2pPr>
            <a:lvl3pPr algn="ctr">
              <a:buSzPct val="100000"/>
              <a:defRPr sz="2400"/>
            </a:lvl3pPr>
            <a:lvl4pPr algn="ctr">
              <a:buSzPct val="100000"/>
              <a:defRPr sz="2400"/>
            </a:lvl4pPr>
            <a:lvl5pPr algn="ctr">
              <a:buSzPct val="100000"/>
              <a:defRPr sz="2400"/>
            </a:lvl5pPr>
            <a:lvl6pPr algn="ctr">
              <a:buSzPct val="100000"/>
              <a:defRPr sz="2400"/>
            </a:lvl6pPr>
            <a:lvl7pPr algn="ctr">
              <a:buSzPct val="100000"/>
              <a:defRPr sz="2400"/>
            </a:lvl7pPr>
            <a:lvl8pPr algn="ctr">
              <a:buSzPct val="100000"/>
              <a:defRPr sz="2400"/>
            </a:lvl8pPr>
            <a:lvl9pPr algn="ctr">
              <a:buSzPct val="100000"/>
              <a:defRPr sz="24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274319" y="274319"/>
            <a:ext cx="8595359" cy="822960"/>
          </a:xfrm>
          <a:prstGeom prst="rect">
            <a:avLst/>
          </a:prstGeom>
        </p:spPr>
        <p:txBody>
          <a:bodyPr lIns="91425" tIns="91425" rIns="91425" bIns="91425" anchor="t" anchorCtr="0"/>
          <a:lstStyle>
            <a:lvl1pPr>
              <a:buSzPct val="100000"/>
              <a:defRPr sz="3200"/>
            </a:lvl1pPr>
            <a:lvl2pPr>
              <a:buSzPct val="100000"/>
              <a:defRPr sz="3200"/>
            </a:lvl2pPr>
            <a:lvl3pPr>
              <a:buSzPct val="100000"/>
              <a:defRPr sz="3200"/>
            </a:lvl3pPr>
            <a:lvl4pPr>
              <a:buSzPct val="100000"/>
              <a:defRPr sz="3200"/>
            </a:lvl4pPr>
            <a:lvl5pPr>
              <a:buSzPct val="100000"/>
              <a:defRPr sz="3200"/>
            </a:lvl5pPr>
            <a:lvl6pPr>
              <a:buSzPct val="100000"/>
              <a:defRPr sz="3200"/>
            </a:lvl6pPr>
            <a:lvl7pPr>
              <a:buSzPct val="100000"/>
              <a:defRPr sz="3200"/>
            </a:lvl7pPr>
            <a:lvl8pPr>
              <a:buSzPct val="100000"/>
              <a:defRPr sz="3200"/>
            </a:lvl8pPr>
            <a:lvl9pPr>
              <a:buSzPct val="100000"/>
              <a:defRPr sz="3200"/>
            </a:lvl9pPr>
          </a:lstStyle>
          <a:p>
            <a:endParaRPr/>
          </a:p>
        </p:txBody>
      </p:sp>
      <p:sp>
        <p:nvSpPr>
          <p:cNvPr id="43" name="Shape 43"/>
          <p:cNvSpPr txBox="1">
            <a:spLocks noGrp="1"/>
          </p:cNvSpPr>
          <p:nvPr>
            <p:ph type="body" idx="1"/>
          </p:nvPr>
        </p:nvSpPr>
        <p:spPr>
          <a:xfrm>
            <a:off x="274319" y="1645919"/>
            <a:ext cx="8595359" cy="4937760"/>
          </a:xfrm>
          <a:prstGeom prst="rect">
            <a:avLst/>
          </a:prstGeom>
        </p:spPr>
        <p:txBody>
          <a:bodyPr lIns="91425" tIns="91425" rIns="91425" bIns="91425" anchor="t" anchorCtr="0"/>
          <a:lstStyle>
            <a:lvl1pPr>
              <a:buSzPct val="100000"/>
              <a:defRPr sz="2000"/>
            </a:lvl1pPr>
            <a:lvl2pPr>
              <a:buSzPct val="100000"/>
              <a:defRPr sz="2000"/>
            </a:lvl2pPr>
            <a:lvl3pPr>
              <a:buSzPct val="100000"/>
              <a:defRPr sz="2000"/>
            </a:lvl3pPr>
            <a:lvl4pPr>
              <a:buSzPct val="100000"/>
              <a:defRPr sz="2000"/>
            </a:lvl4pPr>
            <a:lvl5pPr>
              <a:buSzPct val="100000"/>
              <a:defRPr sz="2000"/>
            </a:lvl5pPr>
            <a:lvl6pPr>
              <a:buSzPct val="100000"/>
              <a:defRPr sz="2000"/>
            </a:lvl6pPr>
            <a:lvl7pPr>
              <a:buSzPct val="100000"/>
              <a:defRPr sz="2000"/>
            </a:lvl7pPr>
            <a:lvl8pPr>
              <a:buSzPct val="100000"/>
              <a:defRPr sz="2000"/>
            </a:lvl8pPr>
            <a:lvl9pPr>
              <a:buSzPct val="100000"/>
              <a:defRPr sz="20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274319" y="274319"/>
            <a:ext cx="8595359" cy="822960"/>
          </a:xfrm>
          <a:prstGeom prst="rect">
            <a:avLst/>
          </a:prstGeom>
        </p:spPr>
        <p:txBody>
          <a:bodyPr lIns="91425" tIns="91425" rIns="91425" bIns="91425" anchor="t" anchorCtr="0"/>
          <a:lstStyle>
            <a:lvl1pPr>
              <a:buSzPct val="100000"/>
              <a:defRPr sz="3200"/>
            </a:lvl1pPr>
            <a:lvl2pPr>
              <a:buSzPct val="100000"/>
              <a:defRPr sz="3200"/>
            </a:lvl2pPr>
            <a:lvl3pPr>
              <a:buSzPct val="100000"/>
              <a:defRPr sz="3200"/>
            </a:lvl3pPr>
            <a:lvl4pPr>
              <a:buSzPct val="100000"/>
              <a:defRPr sz="3200"/>
            </a:lvl4pPr>
            <a:lvl5pPr>
              <a:buSzPct val="100000"/>
              <a:defRPr sz="3200"/>
            </a:lvl5pPr>
            <a:lvl6pPr>
              <a:buSzPct val="100000"/>
              <a:defRPr sz="3200"/>
            </a:lvl6pPr>
            <a:lvl7pPr>
              <a:buSzPct val="100000"/>
              <a:defRPr sz="3200"/>
            </a:lvl7pPr>
            <a:lvl8pPr>
              <a:buSzPct val="100000"/>
              <a:defRPr sz="3200"/>
            </a:lvl8pPr>
            <a:lvl9pPr>
              <a:buSzPct val="100000"/>
              <a:defRPr sz="3200"/>
            </a:lvl9pPr>
          </a:lstStyle>
          <a:p>
            <a:endParaRPr/>
          </a:p>
        </p:txBody>
      </p:sp>
      <p:sp>
        <p:nvSpPr>
          <p:cNvPr id="46" name="Shape 46"/>
          <p:cNvSpPr txBox="1">
            <a:spLocks noGrp="1"/>
          </p:cNvSpPr>
          <p:nvPr>
            <p:ph type="body" idx="1"/>
          </p:nvPr>
        </p:nvSpPr>
        <p:spPr>
          <a:xfrm>
            <a:off x="274319" y="1645919"/>
            <a:ext cx="4023360" cy="4937760"/>
          </a:xfrm>
          <a:prstGeom prst="rect">
            <a:avLst/>
          </a:prstGeom>
        </p:spPr>
        <p:txBody>
          <a:bodyPr lIns="91425" tIns="91425" rIns="91425" bIns="91425" anchor="t" anchorCtr="0"/>
          <a:lstStyle>
            <a:lvl1pPr>
              <a:buSzPct val="100000"/>
              <a:defRPr sz="2000"/>
            </a:lvl1pPr>
            <a:lvl2pPr>
              <a:buSzPct val="100000"/>
              <a:defRPr sz="2000"/>
            </a:lvl2pPr>
            <a:lvl3pPr>
              <a:buSzPct val="100000"/>
              <a:defRPr sz="2000"/>
            </a:lvl3pPr>
            <a:lvl4pPr>
              <a:buSzPct val="100000"/>
              <a:defRPr sz="2000"/>
            </a:lvl4pPr>
            <a:lvl5pPr>
              <a:buSzPct val="100000"/>
              <a:defRPr sz="2000"/>
            </a:lvl5pPr>
            <a:lvl6pPr>
              <a:buSzPct val="100000"/>
              <a:defRPr sz="2000"/>
            </a:lvl6pPr>
            <a:lvl7pPr>
              <a:buSzPct val="100000"/>
              <a:defRPr sz="2000"/>
            </a:lvl7pPr>
            <a:lvl8pPr>
              <a:buSzPct val="100000"/>
              <a:defRPr sz="2000"/>
            </a:lvl8pPr>
            <a:lvl9pPr>
              <a:buSzPct val="100000"/>
              <a:defRPr sz="2000"/>
            </a:lvl9pPr>
          </a:lstStyle>
          <a:p>
            <a:endParaRPr/>
          </a:p>
        </p:txBody>
      </p:sp>
      <p:sp>
        <p:nvSpPr>
          <p:cNvPr id="47" name="Shape 47"/>
          <p:cNvSpPr txBox="1">
            <a:spLocks noGrp="1"/>
          </p:cNvSpPr>
          <p:nvPr>
            <p:ph type="body" idx="2"/>
          </p:nvPr>
        </p:nvSpPr>
        <p:spPr>
          <a:xfrm>
            <a:off x="4846319" y="1645919"/>
            <a:ext cx="4023360" cy="4937760"/>
          </a:xfrm>
          <a:prstGeom prst="rect">
            <a:avLst/>
          </a:prstGeom>
        </p:spPr>
        <p:txBody>
          <a:bodyPr lIns="91425" tIns="91425" rIns="91425" bIns="91425" anchor="t" anchorCtr="0"/>
          <a:lstStyle>
            <a:lvl1pPr>
              <a:buSzPct val="100000"/>
              <a:defRPr sz="2000"/>
            </a:lvl1pPr>
            <a:lvl2pPr>
              <a:buSzPct val="100000"/>
              <a:defRPr sz="2000"/>
            </a:lvl2pPr>
            <a:lvl3pPr>
              <a:buSzPct val="100000"/>
              <a:defRPr sz="2000"/>
            </a:lvl3pPr>
            <a:lvl4pPr>
              <a:buSzPct val="100000"/>
              <a:defRPr sz="2000"/>
            </a:lvl4pPr>
            <a:lvl5pPr>
              <a:buSzPct val="100000"/>
              <a:defRPr sz="2000"/>
            </a:lvl5pPr>
            <a:lvl6pPr>
              <a:buSzPct val="100000"/>
              <a:defRPr sz="2000"/>
            </a:lvl6pPr>
            <a:lvl7pPr>
              <a:buSzPct val="100000"/>
              <a:defRPr sz="2000"/>
            </a:lvl7pPr>
            <a:lvl8pPr>
              <a:buSzPct val="100000"/>
              <a:defRPr sz="2000"/>
            </a:lvl8pPr>
            <a:lvl9pPr>
              <a:buSzPct val="100000"/>
              <a:defRPr sz="20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274319" y="6035039"/>
            <a:ext cx="8595359" cy="548639"/>
          </a:xfrm>
          <a:prstGeom prst="rect">
            <a:avLst/>
          </a:prstGeom>
        </p:spPr>
        <p:txBody>
          <a:bodyPr lIns="91425" tIns="91425" rIns="91425" bIns="91425" anchor="t" anchorCtr="0"/>
          <a:lstStyle>
            <a:lvl1pPr algn="ctr">
              <a:buSzPct val="100000"/>
              <a:defRPr sz="2400"/>
            </a:lvl1pPr>
            <a:lvl2pPr algn="ctr">
              <a:buSzPct val="100000"/>
              <a:defRPr sz="2400"/>
            </a:lvl2pPr>
            <a:lvl3pPr algn="ctr">
              <a:buSzPct val="100000"/>
              <a:defRPr sz="2400"/>
            </a:lvl3pPr>
            <a:lvl4pPr algn="ctr">
              <a:buSzPct val="100000"/>
              <a:defRPr sz="2400"/>
            </a:lvl4pPr>
            <a:lvl5pPr algn="ctr">
              <a:buSzPct val="100000"/>
              <a:defRPr sz="2400"/>
            </a:lvl5pPr>
            <a:lvl6pPr algn="ctr">
              <a:buSzPct val="100000"/>
              <a:defRPr sz="2400"/>
            </a:lvl6pPr>
            <a:lvl7pPr algn="ctr">
              <a:buSzPct val="100000"/>
              <a:defRPr sz="2400"/>
            </a:lvl7pPr>
            <a:lvl8pPr algn="ctr">
              <a:buSzPct val="100000"/>
              <a:defRPr sz="2400"/>
            </a:lvl8pPr>
            <a:lvl9pPr algn="ctr">
              <a:buSzPct val="100000"/>
              <a:defRPr sz="24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822959" y="2743200"/>
            <a:ext cx="7498080" cy="1097279"/>
          </a:xfrm>
          <a:prstGeom prst="rect">
            <a:avLst/>
          </a:prstGeom>
        </p:spPr>
        <p:txBody>
          <a:bodyPr lIns="91425" tIns="91425" rIns="91425" bIns="91425" anchor="t" anchorCtr="0"/>
          <a:lstStyle>
            <a:lvl1pPr algn="ctr">
              <a:buSzPct val="100000"/>
              <a:defRPr sz="3600"/>
            </a:lvl1pPr>
            <a:lvl2pPr algn="ctr">
              <a:buSzPct val="100000"/>
              <a:defRPr sz="3600"/>
            </a:lvl2pPr>
            <a:lvl3pPr algn="ctr">
              <a:buSzPct val="100000"/>
              <a:defRPr sz="3600"/>
            </a:lvl3pPr>
            <a:lvl4pPr algn="ctr">
              <a:buSzPct val="100000"/>
              <a:defRPr sz="3600"/>
            </a:lvl4pPr>
            <a:lvl5pPr algn="ctr">
              <a:buSzPct val="100000"/>
              <a:defRPr sz="3600"/>
            </a:lvl5pPr>
            <a:lvl6pPr algn="ctr">
              <a:buSzPct val="100000"/>
              <a:defRPr sz="3600"/>
            </a:lvl6pPr>
            <a:lvl7pPr algn="ctr">
              <a:buSzPct val="100000"/>
              <a:defRPr sz="3600"/>
            </a:lvl7pPr>
            <a:lvl8pPr algn="ctr">
              <a:buSzPct val="100000"/>
              <a:defRPr sz="3600"/>
            </a:lvl8pPr>
            <a:lvl9pPr algn="ctr">
              <a:buSzPct val="100000"/>
              <a:defRPr sz="3600"/>
            </a:lvl9pPr>
          </a:lstStyle>
          <a:p>
            <a:endParaRPr/>
          </a:p>
        </p:txBody>
      </p:sp>
      <p:sp>
        <p:nvSpPr>
          <p:cNvPr id="26" name="Shape 26"/>
          <p:cNvSpPr txBox="1">
            <a:spLocks noGrp="1"/>
          </p:cNvSpPr>
          <p:nvPr>
            <p:ph type="subTitle" idx="1"/>
          </p:nvPr>
        </p:nvSpPr>
        <p:spPr>
          <a:xfrm>
            <a:off x="1645919" y="4114800"/>
            <a:ext cx="5852159" cy="822960"/>
          </a:xfrm>
          <a:prstGeom prst="rect">
            <a:avLst/>
          </a:prstGeom>
        </p:spPr>
        <p:txBody>
          <a:bodyPr lIns="91425" tIns="91425" rIns="91425" bIns="91425" anchor="t" anchorCtr="0"/>
          <a:lstStyle>
            <a:lvl1pPr algn="ctr">
              <a:buSzPct val="100000"/>
              <a:defRPr sz="2400"/>
            </a:lvl1pPr>
            <a:lvl2pPr algn="ctr">
              <a:buSzPct val="100000"/>
              <a:defRPr sz="2400"/>
            </a:lvl2pPr>
            <a:lvl3pPr algn="ctr">
              <a:buSzPct val="100000"/>
              <a:defRPr sz="2400"/>
            </a:lvl3pPr>
            <a:lvl4pPr algn="ctr">
              <a:buSzPct val="100000"/>
              <a:defRPr sz="2400"/>
            </a:lvl4pPr>
            <a:lvl5pPr algn="ctr">
              <a:buSzPct val="100000"/>
              <a:defRPr sz="2400"/>
            </a:lvl5pPr>
            <a:lvl6pPr algn="ctr">
              <a:buSzPct val="100000"/>
              <a:defRPr sz="2400"/>
            </a:lvl6pPr>
            <a:lvl7pPr algn="ctr">
              <a:buSzPct val="100000"/>
              <a:defRPr sz="2400"/>
            </a:lvl7pPr>
            <a:lvl8pPr algn="ctr">
              <a:buSzPct val="100000"/>
              <a:defRPr sz="2400"/>
            </a:lvl8pPr>
            <a:lvl9pPr algn="ctr">
              <a:buSzPct val="100000"/>
              <a:defRPr sz="24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274319" y="274319"/>
            <a:ext cx="8595359" cy="822960"/>
          </a:xfrm>
          <a:prstGeom prst="rect">
            <a:avLst/>
          </a:prstGeom>
        </p:spPr>
        <p:txBody>
          <a:bodyPr lIns="91425" tIns="91425" rIns="91425" bIns="91425" anchor="t" anchorCtr="0"/>
          <a:lstStyle>
            <a:lvl1pPr>
              <a:buSzPct val="100000"/>
              <a:defRPr sz="3200"/>
            </a:lvl1pPr>
            <a:lvl2pPr>
              <a:buSzPct val="100000"/>
              <a:defRPr sz="3200"/>
            </a:lvl2pPr>
            <a:lvl3pPr>
              <a:buSzPct val="100000"/>
              <a:defRPr sz="3200"/>
            </a:lvl3pPr>
            <a:lvl4pPr>
              <a:buSzPct val="100000"/>
              <a:defRPr sz="3200"/>
            </a:lvl4pPr>
            <a:lvl5pPr>
              <a:buSzPct val="100000"/>
              <a:defRPr sz="3200"/>
            </a:lvl5pPr>
            <a:lvl6pPr>
              <a:buSzPct val="100000"/>
              <a:defRPr sz="3200"/>
            </a:lvl6pPr>
            <a:lvl7pPr>
              <a:buSzPct val="100000"/>
              <a:defRPr sz="3200"/>
            </a:lvl7pPr>
            <a:lvl8pPr>
              <a:buSzPct val="100000"/>
              <a:defRPr sz="3200"/>
            </a:lvl8pPr>
            <a:lvl9pPr>
              <a:buSzPct val="100000"/>
              <a:defRPr sz="3200"/>
            </a:lvl9pPr>
          </a:lstStyle>
          <a:p>
            <a:endParaRPr/>
          </a:p>
        </p:txBody>
      </p:sp>
      <p:sp>
        <p:nvSpPr>
          <p:cNvPr id="29" name="Shape 29"/>
          <p:cNvSpPr txBox="1">
            <a:spLocks noGrp="1"/>
          </p:cNvSpPr>
          <p:nvPr>
            <p:ph type="body" idx="1"/>
          </p:nvPr>
        </p:nvSpPr>
        <p:spPr>
          <a:xfrm>
            <a:off x="274319" y="1645919"/>
            <a:ext cx="8595359" cy="4937760"/>
          </a:xfrm>
          <a:prstGeom prst="rect">
            <a:avLst/>
          </a:prstGeom>
        </p:spPr>
        <p:txBody>
          <a:bodyPr lIns="91425" tIns="91425" rIns="91425" bIns="91425" anchor="t" anchorCtr="0"/>
          <a:lstStyle>
            <a:lvl1pPr>
              <a:buSzPct val="100000"/>
              <a:defRPr sz="2000"/>
            </a:lvl1pPr>
            <a:lvl2pPr>
              <a:buSzPct val="100000"/>
              <a:defRPr sz="2000"/>
            </a:lvl2pPr>
            <a:lvl3pPr>
              <a:buSzPct val="100000"/>
              <a:defRPr sz="2000"/>
            </a:lvl3pPr>
            <a:lvl4pPr>
              <a:buSzPct val="100000"/>
              <a:defRPr sz="2000"/>
            </a:lvl4pPr>
            <a:lvl5pPr>
              <a:buSzPct val="100000"/>
              <a:defRPr sz="2000"/>
            </a:lvl5pPr>
            <a:lvl6pPr>
              <a:buSzPct val="100000"/>
              <a:defRPr sz="2000"/>
            </a:lvl6pPr>
            <a:lvl7pPr>
              <a:buSzPct val="100000"/>
              <a:defRPr sz="2000"/>
            </a:lvl7pPr>
            <a:lvl8pPr>
              <a:buSzPct val="100000"/>
              <a:defRPr sz="2000"/>
            </a:lvl8pPr>
            <a:lvl9pPr>
              <a:buSzPct val="100000"/>
              <a:defRPr sz="2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9.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3.jp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hyperlink" Target="https://support.google.com/chrome/bin/answer.py?answer=95418" TargetMode="Externa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5.jp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16.jp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hyperlink" Target="http://support.google.com/chrome/?hl=es" TargetMode="Externa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8.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hyperlink" Target="https://www.google.com.mx/chrome"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0"/>
        <p:cNvGrpSpPr/>
        <p:nvPr/>
      </p:nvGrpSpPr>
      <p:grpSpPr>
        <a:xfrm>
          <a:off x="0" y="0"/>
          <a:ext cx="0" cy="0"/>
          <a:chOff x="0" y="0"/>
          <a:chExt cx="0" cy="0"/>
        </a:xfrm>
      </p:grpSpPr>
      <p:sp>
        <p:nvSpPr>
          <p:cNvPr id="51" name="Shape 51"/>
          <p:cNvSpPr txBox="1">
            <a:spLocks noGrp="1"/>
          </p:cNvSpPr>
          <p:nvPr>
            <p:ph type="ctrTitle"/>
          </p:nvPr>
        </p:nvSpPr>
        <p:spPr>
          <a:xfrm>
            <a:off x="2651759" y="2848325"/>
            <a:ext cx="3125400" cy="652199"/>
          </a:xfrm>
          <a:prstGeom prst="rect">
            <a:avLst/>
          </a:prstGeom>
        </p:spPr>
        <p:txBody>
          <a:bodyPr lIns="91425" tIns="91425" rIns="91425" bIns="91425" anchor="t" anchorCtr="0">
            <a:noAutofit/>
          </a:bodyPr>
          <a:lstStyle/>
          <a:p>
            <a:pPr lvl="0" algn="l" rtl="0">
              <a:spcBef>
                <a:spcPts val="0"/>
              </a:spcBef>
              <a:spcAft>
                <a:spcPts val="0"/>
              </a:spcAft>
              <a:buNone/>
            </a:pPr>
            <a:r>
              <a:rPr lang="es" sz="6000">
                <a:solidFill>
                  <a:srgbClr val="0066CC"/>
                </a:solidFill>
                <a:latin typeface="Arial"/>
                <a:ea typeface="Arial"/>
                <a:cs typeface="Arial"/>
                <a:sym typeface="Arial"/>
              </a:rPr>
              <a:t>Chrome</a:t>
            </a:r>
          </a:p>
        </p:txBody>
      </p:sp>
      <p:sp>
        <p:nvSpPr>
          <p:cNvPr id="52" name="Shape 52"/>
          <p:cNvSpPr txBox="1"/>
          <p:nvPr/>
        </p:nvSpPr>
        <p:spPr>
          <a:xfrm>
            <a:off x="2728541" y="3766382"/>
            <a:ext cx="5738399" cy="525600"/>
          </a:xfrm>
          <a:prstGeom prst="rect">
            <a:avLst/>
          </a:prstGeom>
        </p:spPr>
        <p:txBody>
          <a:bodyPr lIns="91425" tIns="91425" rIns="91425" bIns="91425" anchor="t" anchorCtr="0">
            <a:noAutofit/>
          </a:bodyPr>
          <a:lstStyle/>
          <a:p>
            <a:pPr rtl="0">
              <a:buNone/>
            </a:pPr>
            <a:r>
              <a:rPr lang="es" sz="3000" b="1">
                <a:solidFill>
                  <a:srgbClr val="666666"/>
                </a:solidFill>
                <a:latin typeface="Arial"/>
                <a:ea typeface="Arial"/>
                <a:cs typeface="Arial"/>
                <a:sym typeface="Arial"/>
              </a:rPr>
              <a:t>Un navegador rápido y seguro</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p:nvPr/>
        </p:nvSpPr>
        <p:spPr>
          <a:xfrm>
            <a:off x="7677135" y="457177"/>
            <a:ext cx="1009642" cy="352417"/>
          </a:xfrm>
          <a:prstGeom prst="rect">
            <a:avLst/>
          </a:prstGeom>
          <a:blipFill>
            <a:blip r:embed="rId3"/>
            <a:stretch>
              <a:fillRect/>
            </a:stretch>
          </a:blipFill>
        </p:spPr>
      </p:sp>
      <p:sp>
        <p:nvSpPr>
          <p:cNvPr id="130" name="Shape 130"/>
          <p:cNvSpPr/>
          <p:nvPr/>
        </p:nvSpPr>
        <p:spPr>
          <a:xfrm>
            <a:off x="457200" y="847709"/>
            <a:ext cx="8239117" cy="9517"/>
          </a:xfrm>
          <a:prstGeom prst="rect">
            <a:avLst/>
          </a:prstGeom>
          <a:blipFill>
            <a:blip r:embed="rId4"/>
            <a:stretch>
              <a:fillRect/>
            </a:stretch>
          </a:blipFill>
        </p:spPr>
      </p:sp>
      <p:sp>
        <p:nvSpPr>
          <p:cNvPr id="131" name="Shape 131"/>
          <p:cNvSpPr/>
          <p:nvPr/>
        </p:nvSpPr>
        <p:spPr>
          <a:xfrm>
            <a:off x="457200" y="6515100"/>
            <a:ext cx="8239117" cy="9517"/>
          </a:xfrm>
          <a:prstGeom prst="rect">
            <a:avLst/>
          </a:prstGeom>
          <a:blipFill>
            <a:blip r:embed="rId4"/>
            <a:stretch>
              <a:fillRect/>
            </a:stretch>
          </a:blipFill>
        </p:spPr>
      </p:sp>
      <p:sp>
        <p:nvSpPr>
          <p:cNvPr id="132" name="Shape 132"/>
          <p:cNvSpPr txBox="1">
            <a:spLocks noGrp="1"/>
          </p:cNvSpPr>
          <p:nvPr>
            <p:ph type="title"/>
          </p:nvPr>
        </p:nvSpPr>
        <p:spPr>
          <a:xfrm>
            <a:off x="457200" y="274319"/>
            <a:ext cx="7015162" cy="525352"/>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Interfa</a:t>
            </a:r>
            <a:r>
              <a:rPr lang="es" sz="3000">
                <a:solidFill>
                  <a:srgbClr val="0066CC"/>
                </a:solidFill>
              </a:rPr>
              <a:t>z</a:t>
            </a:r>
          </a:p>
        </p:txBody>
      </p:sp>
      <p:sp>
        <p:nvSpPr>
          <p:cNvPr id="133" name="Shape 133"/>
          <p:cNvSpPr txBox="1"/>
          <p:nvPr/>
        </p:nvSpPr>
        <p:spPr>
          <a:xfrm>
            <a:off x="1086390" y="1915875"/>
            <a:ext cx="6850710" cy="2173680"/>
          </a:xfrm>
          <a:prstGeom prst="rect">
            <a:avLst/>
          </a:prstGeom>
        </p:spPr>
        <p:txBody>
          <a:bodyPr lIns="91425" tIns="91425" rIns="91425" bIns="91425" anchor="t" anchorCtr="0">
            <a:noAutofit/>
          </a:bodyPr>
          <a:lstStyle/>
          <a:p>
            <a:pPr rtl="0">
              <a:buNone/>
            </a:pPr>
            <a:endParaRPr/>
          </a:p>
          <a:p>
            <a:pPr rtl="0">
              <a:buNone/>
            </a:pPr>
            <a:endParaRPr/>
          </a:p>
          <a:p>
            <a:pPr lvl="0" algn="ctr" rtl="0">
              <a:spcBef>
                <a:spcPts val="0"/>
              </a:spcBef>
              <a:spcAft>
                <a:spcPts val="1319"/>
              </a:spcAft>
              <a:buNone/>
            </a:pPr>
            <a:r>
              <a:rPr lang="es" sz="2000">
                <a:solidFill>
                  <a:srgbClr val="595959"/>
                </a:solidFill>
                <a:latin typeface="Arial"/>
                <a:ea typeface="Arial"/>
                <a:cs typeface="Arial"/>
                <a:sym typeface="Arial"/>
              </a:rPr>
              <a:t>     </a:t>
            </a:r>
          </a:p>
        </p:txBody>
      </p:sp>
      <p:sp>
        <p:nvSpPr>
          <p:cNvPr id="134" name="Shape 134"/>
          <p:cNvSpPr/>
          <p:nvPr/>
        </p:nvSpPr>
        <p:spPr>
          <a:xfrm>
            <a:off x="731520" y="1112520"/>
            <a:ext cx="7872029" cy="5242071"/>
          </a:xfrm>
          <a:prstGeom prst="rect">
            <a:avLst/>
          </a:prstGeom>
          <a:blipFill>
            <a:blip r:embed="rId5"/>
            <a:stretch>
              <a:fillRect/>
            </a:stretch>
          </a:blipFill>
        </p:spPr>
      </p:sp>
      <p:sp>
        <p:nvSpPr>
          <p:cNvPr id="135" name="Shape 135"/>
          <p:cNvSpPr/>
          <p:nvPr/>
        </p:nvSpPr>
        <p:spPr>
          <a:xfrm>
            <a:off x="2481579" y="1033779"/>
            <a:ext cx="406499" cy="304799"/>
          </a:xfrm>
          <a:prstGeom prst="rect">
            <a:avLst/>
          </a:prstGeom>
          <a:noFill/>
          <a:ln w="28575"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136" name="Shape 136"/>
          <p:cNvSpPr/>
          <p:nvPr/>
        </p:nvSpPr>
        <p:spPr>
          <a:xfrm>
            <a:off x="1476207" y="1387391"/>
            <a:ext cx="2929288" cy="214139"/>
          </a:xfrm>
          <a:prstGeom prst="rect">
            <a:avLst/>
          </a:prstGeom>
          <a:noFill/>
          <a:ln w="28575"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137" name="Shape 137"/>
          <p:cNvSpPr txBox="1"/>
          <p:nvPr/>
        </p:nvSpPr>
        <p:spPr>
          <a:xfrm>
            <a:off x="1468687" y="1017840"/>
            <a:ext cx="693899" cy="354899"/>
          </a:xfrm>
          <a:prstGeom prst="rect">
            <a:avLst/>
          </a:prstGeom>
        </p:spPr>
        <p:txBody>
          <a:bodyPr lIns="91425" tIns="91425" rIns="91425" bIns="91425" anchor="t" anchorCtr="0">
            <a:noAutofit/>
          </a:bodyPr>
          <a:lstStyle/>
          <a:p>
            <a:pPr rtl="0">
              <a:buNone/>
            </a:pPr>
            <a:r>
              <a:rPr lang="es" sz="2000" b="1">
                <a:solidFill>
                  <a:srgbClr val="FF0000"/>
                </a:solidFill>
                <a:latin typeface="Arial"/>
                <a:ea typeface="Arial"/>
                <a:cs typeface="Arial"/>
                <a:sym typeface="Arial"/>
              </a:rPr>
              <a:t>*2</a:t>
            </a:r>
          </a:p>
        </p:txBody>
      </p:sp>
      <p:sp>
        <p:nvSpPr>
          <p:cNvPr id="138" name="Shape 138"/>
          <p:cNvSpPr txBox="1"/>
          <p:nvPr/>
        </p:nvSpPr>
        <p:spPr>
          <a:xfrm>
            <a:off x="2932852" y="814004"/>
            <a:ext cx="487799" cy="481800"/>
          </a:xfrm>
          <a:prstGeom prst="rect">
            <a:avLst/>
          </a:prstGeom>
        </p:spPr>
        <p:txBody>
          <a:bodyPr lIns="91425" tIns="91425" rIns="91425" bIns="91425" anchor="t" anchorCtr="0">
            <a:noAutofit/>
          </a:bodyPr>
          <a:lstStyle/>
          <a:p>
            <a:pPr rtl="0">
              <a:buNone/>
            </a:pPr>
            <a:r>
              <a:rPr lang="es" sz="2000" b="1">
                <a:solidFill>
                  <a:srgbClr val="FF0000"/>
                </a:solidFill>
                <a:latin typeface="Arial"/>
                <a:ea typeface="Arial"/>
                <a:cs typeface="Arial"/>
                <a:sym typeface="Arial"/>
              </a:rPr>
              <a:t>*1</a:t>
            </a:r>
            <a:r>
              <a:rPr lang="es" sz="2000" b="1">
                <a:solidFill>
                  <a:srgbClr val="000000"/>
                </a:solidFill>
                <a:latin typeface="Arial"/>
                <a:ea typeface="Arial"/>
                <a:cs typeface="Arial"/>
                <a:sym typeface="Arial"/>
              </a:rPr>
              <a:t> </a:t>
            </a:r>
          </a:p>
        </p:txBody>
      </p:sp>
      <p:sp>
        <p:nvSpPr>
          <p:cNvPr id="139" name="Shape 139"/>
          <p:cNvSpPr/>
          <p:nvPr/>
        </p:nvSpPr>
        <p:spPr>
          <a:xfrm>
            <a:off x="745399" y="1655031"/>
            <a:ext cx="4604699" cy="260400"/>
          </a:xfrm>
          <a:prstGeom prst="rect">
            <a:avLst/>
          </a:prstGeom>
          <a:noFill/>
          <a:ln w="28575"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140" name="Shape 140"/>
          <p:cNvSpPr txBox="1"/>
          <p:nvPr/>
        </p:nvSpPr>
        <p:spPr>
          <a:xfrm>
            <a:off x="289560" y="1569720"/>
            <a:ext cx="512700" cy="378600"/>
          </a:xfrm>
          <a:prstGeom prst="rect">
            <a:avLst/>
          </a:prstGeom>
        </p:spPr>
        <p:txBody>
          <a:bodyPr lIns="91425" tIns="91425" rIns="91425" bIns="91425" anchor="t" anchorCtr="0">
            <a:noAutofit/>
          </a:bodyPr>
          <a:lstStyle/>
          <a:p>
            <a:pPr rtl="0">
              <a:buNone/>
            </a:pPr>
            <a:r>
              <a:rPr lang="es" sz="2000" b="1">
                <a:solidFill>
                  <a:srgbClr val="FF0000"/>
                </a:solidFill>
                <a:latin typeface="Arial"/>
                <a:ea typeface="Arial"/>
                <a:cs typeface="Arial"/>
                <a:sym typeface="Arial"/>
              </a:rPr>
              <a:t>*3</a:t>
            </a:r>
            <a:r>
              <a:rPr lang="es" sz="2000" b="1">
                <a:solidFill>
                  <a:srgbClr val="000000"/>
                </a:solidFill>
                <a:latin typeface="Arial"/>
                <a:ea typeface="Arial"/>
                <a:cs typeface="Arial"/>
                <a:sym typeface="Arial"/>
              </a:rPr>
              <a:t> </a:t>
            </a:r>
          </a:p>
        </p:txBody>
      </p:sp>
      <p:sp>
        <p:nvSpPr>
          <p:cNvPr id="141" name="Shape 141"/>
          <p:cNvSpPr/>
          <p:nvPr/>
        </p:nvSpPr>
        <p:spPr>
          <a:xfrm>
            <a:off x="8062110" y="1404120"/>
            <a:ext cx="246299" cy="276600"/>
          </a:xfrm>
          <a:prstGeom prst="rect">
            <a:avLst/>
          </a:prstGeom>
          <a:noFill/>
          <a:ln w="28575"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142" name="Shape 142"/>
          <p:cNvSpPr/>
          <p:nvPr/>
        </p:nvSpPr>
        <p:spPr>
          <a:xfrm>
            <a:off x="8336431" y="1404120"/>
            <a:ext cx="246299" cy="276600"/>
          </a:xfrm>
          <a:prstGeom prst="rect">
            <a:avLst/>
          </a:prstGeom>
          <a:noFill/>
          <a:ln w="28575"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143" name="Shape 143"/>
          <p:cNvSpPr txBox="1"/>
          <p:nvPr/>
        </p:nvSpPr>
        <p:spPr>
          <a:xfrm>
            <a:off x="7677895" y="1021079"/>
            <a:ext cx="520199" cy="301200"/>
          </a:xfrm>
          <a:prstGeom prst="rect">
            <a:avLst/>
          </a:prstGeom>
        </p:spPr>
        <p:txBody>
          <a:bodyPr lIns="91425" tIns="91425" rIns="91425" bIns="91425" anchor="t" anchorCtr="0">
            <a:noAutofit/>
          </a:bodyPr>
          <a:lstStyle/>
          <a:p>
            <a:pPr rtl="0">
              <a:buNone/>
            </a:pPr>
            <a:r>
              <a:rPr lang="es" sz="2000" b="1">
                <a:solidFill>
                  <a:srgbClr val="FF0000"/>
                </a:solidFill>
                <a:latin typeface="Arial"/>
                <a:ea typeface="Arial"/>
                <a:cs typeface="Arial"/>
                <a:sym typeface="Arial"/>
              </a:rPr>
              <a:t>*4</a:t>
            </a:r>
            <a:r>
              <a:rPr lang="es" sz="2000" b="1">
                <a:solidFill>
                  <a:srgbClr val="000000"/>
                </a:solidFill>
                <a:latin typeface="Arial"/>
                <a:ea typeface="Arial"/>
                <a:cs typeface="Arial"/>
                <a:sym typeface="Arial"/>
              </a:rPr>
              <a:t> </a:t>
            </a:r>
          </a:p>
        </p:txBody>
      </p:sp>
      <p:sp>
        <p:nvSpPr>
          <p:cNvPr id="144" name="Shape 144"/>
          <p:cNvSpPr txBox="1"/>
          <p:nvPr/>
        </p:nvSpPr>
        <p:spPr>
          <a:xfrm>
            <a:off x="8412479" y="1021079"/>
            <a:ext cx="467700" cy="364500"/>
          </a:xfrm>
          <a:prstGeom prst="rect">
            <a:avLst/>
          </a:prstGeom>
        </p:spPr>
        <p:txBody>
          <a:bodyPr lIns="91425" tIns="91425" rIns="91425" bIns="91425" anchor="t" anchorCtr="0">
            <a:noAutofit/>
          </a:bodyPr>
          <a:lstStyle/>
          <a:p>
            <a:pPr rtl="0">
              <a:buNone/>
            </a:pPr>
            <a:r>
              <a:rPr lang="es" sz="2000" b="1">
                <a:solidFill>
                  <a:srgbClr val="FF0000"/>
                </a:solidFill>
                <a:latin typeface="Arial"/>
                <a:ea typeface="Arial"/>
                <a:cs typeface="Arial"/>
                <a:sym typeface="Arial"/>
              </a:rPr>
              <a:t>*5</a:t>
            </a:r>
            <a:r>
              <a:rPr lang="es" sz="2000" b="1">
                <a:solidFill>
                  <a:srgbClr val="000000"/>
                </a:solidFill>
                <a:latin typeface="Arial"/>
                <a:ea typeface="Arial"/>
                <a:cs typeface="Arial"/>
                <a:sym typeface="Arial"/>
              </a:rPr>
              <a:t> </a:t>
            </a:r>
          </a:p>
        </p:txBody>
      </p:sp>
      <p:sp>
        <p:nvSpPr>
          <p:cNvPr id="145" name="Shape 145"/>
          <p:cNvSpPr/>
          <p:nvPr/>
        </p:nvSpPr>
        <p:spPr>
          <a:xfrm>
            <a:off x="8369087" y="1447175"/>
            <a:ext cx="180975" cy="190500"/>
          </a:xfrm>
          <a:prstGeom prst="rect">
            <a:avLst/>
          </a:prstGeom>
          <a:blipFill>
            <a:blip r:embed="rId6"/>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p:nvPr/>
        </p:nvSpPr>
        <p:spPr>
          <a:xfrm>
            <a:off x="7677135" y="457177"/>
            <a:ext cx="1009642" cy="352417"/>
          </a:xfrm>
          <a:prstGeom prst="rect">
            <a:avLst/>
          </a:prstGeom>
          <a:blipFill>
            <a:blip r:embed="rId3"/>
            <a:stretch>
              <a:fillRect/>
            </a:stretch>
          </a:blipFill>
        </p:spPr>
      </p:sp>
      <p:sp>
        <p:nvSpPr>
          <p:cNvPr id="151" name="Shape 151"/>
          <p:cNvSpPr/>
          <p:nvPr/>
        </p:nvSpPr>
        <p:spPr>
          <a:xfrm>
            <a:off x="457200" y="847709"/>
            <a:ext cx="8239117" cy="9517"/>
          </a:xfrm>
          <a:prstGeom prst="rect">
            <a:avLst/>
          </a:prstGeom>
          <a:blipFill>
            <a:blip r:embed="rId4"/>
            <a:stretch>
              <a:fillRect/>
            </a:stretch>
          </a:blipFill>
        </p:spPr>
      </p:sp>
      <p:sp>
        <p:nvSpPr>
          <p:cNvPr id="152" name="Shape 152"/>
          <p:cNvSpPr/>
          <p:nvPr/>
        </p:nvSpPr>
        <p:spPr>
          <a:xfrm>
            <a:off x="457200" y="6515100"/>
            <a:ext cx="8239117" cy="9517"/>
          </a:xfrm>
          <a:prstGeom prst="rect">
            <a:avLst/>
          </a:prstGeom>
          <a:blipFill>
            <a:blip r:embed="rId4"/>
            <a:stretch>
              <a:fillRect/>
            </a:stretch>
          </a:blipFill>
        </p:spPr>
      </p:sp>
      <p:sp>
        <p:nvSpPr>
          <p:cNvPr id="153" name="Shape 153"/>
          <p:cNvSpPr txBox="1">
            <a:spLocks noGrp="1"/>
          </p:cNvSpPr>
          <p:nvPr>
            <p:ph type="title"/>
          </p:nvPr>
        </p:nvSpPr>
        <p:spPr>
          <a:xfrm>
            <a:off x="457200" y="274319"/>
            <a:ext cx="7015162" cy="524902"/>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Interfa</a:t>
            </a:r>
            <a:r>
              <a:rPr lang="es" sz="3000">
                <a:solidFill>
                  <a:srgbClr val="0066CC"/>
                </a:solidFill>
              </a:rPr>
              <a:t>z</a:t>
            </a:r>
          </a:p>
        </p:txBody>
      </p:sp>
      <p:sp>
        <p:nvSpPr>
          <p:cNvPr id="154" name="Shape 154"/>
          <p:cNvSpPr txBox="1"/>
          <p:nvPr/>
        </p:nvSpPr>
        <p:spPr>
          <a:xfrm>
            <a:off x="822959" y="1280137"/>
            <a:ext cx="7769632" cy="4954657"/>
          </a:xfrm>
          <a:prstGeom prst="rect">
            <a:avLst/>
          </a:prstGeom>
        </p:spPr>
        <p:txBody>
          <a:bodyPr lIns="91425" tIns="91425" rIns="91425" bIns="91425" anchor="t" anchorCtr="0">
            <a:noAutofit/>
          </a:bodyPr>
          <a:lstStyle/>
          <a:p>
            <a:pPr rtl="0">
              <a:buNone/>
            </a:pPr>
            <a:r>
              <a:rPr lang="es" sz="3000" b="1">
                <a:solidFill>
                  <a:srgbClr val="444444"/>
                </a:solidFill>
                <a:latin typeface="Arial"/>
                <a:ea typeface="Arial"/>
                <a:cs typeface="Arial"/>
                <a:sym typeface="Arial"/>
              </a:rPr>
              <a:t>Ejercicio de exploración:</a:t>
            </a:r>
          </a:p>
          <a:p>
            <a:endParaRPr lang="es" sz="3000" b="1">
              <a:solidFill>
                <a:srgbClr val="444444"/>
              </a:solidFill>
              <a:latin typeface="Arial"/>
              <a:ea typeface="Arial"/>
              <a:cs typeface="Arial"/>
              <a:sym typeface="Arial"/>
            </a:endParaRPr>
          </a:p>
          <a:p>
            <a:pPr marL="381000" lvl="0" indent="-241300" rtl="0">
              <a:spcBef>
                <a:spcPts val="0"/>
              </a:spcBef>
              <a:spcAft>
                <a:spcPts val="0"/>
              </a:spcAft>
              <a:buClr>
                <a:srgbClr val="444444"/>
              </a:buClr>
              <a:buSzPct val="100000"/>
              <a:buFont typeface="Arial"/>
              <a:buAutoNum type="arabicPeriod"/>
            </a:pPr>
            <a:r>
              <a:rPr lang="es" sz="3000">
                <a:solidFill>
                  <a:srgbClr val="444444"/>
                </a:solidFill>
                <a:latin typeface="Arial"/>
                <a:ea typeface="Arial"/>
                <a:cs typeface="Arial"/>
                <a:sym typeface="Arial"/>
              </a:rPr>
              <a:t>Abre una ventana nueva en el navegador.</a:t>
            </a:r>
          </a:p>
          <a:p>
            <a:pPr marL="381000" lvl="0" indent="-241300" rtl="0">
              <a:spcBef>
                <a:spcPts val="0"/>
              </a:spcBef>
              <a:spcAft>
                <a:spcPts val="0"/>
              </a:spcAft>
              <a:buClr>
                <a:srgbClr val="444444"/>
              </a:buClr>
              <a:buSzPct val="100000"/>
              <a:buFont typeface="Arial"/>
              <a:buAutoNum type="arabicPeriod"/>
            </a:pPr>
            <a:r>
              <a:rPr lang="es" sz="3000">
                <a:solidFill>
                  <a:srgbClr val="444444"/>
                </a:solidFill>
                <a:latin typeface="Arial"/>
                <a:ea typeface="Arial"/>
                <a:cs typeface="Arial"/>
                <a:sym typeface="Arial"/>
              </a:rPr>
              <a:t>Abre dos pestañas nuevas. </a:t>
            </a:r>
          </a:p>
          <a:p>
            <a:pPr marL="381000" lvl="0" indent="-241300" rtl="0">
              <a:spcBef>
                <a:spcPts val="0"/>
              </a:spcBef>
              <a:spcAft>
                <a:spcPts val="0"/>
              </a:spcAft>
              <a:buClr>
                <a:srgbClr val="444444"/>
              </a:buClr>
              <a:buSzPct val="100000"/>
              <a:buFont typeface="Arial"/>
              <a:buAutoNum type="arabicPeriod"/>
            </a:pPr>
            <a:r>
              <a:rPr lang="es" sz="3000">
                <a:solidFill>
                  <a:srgbClr val="444444"/>
                </a:solidFill>
                <a:latin typeface="Arial"/>
                <a:ea typeface="Arial"/>
                <a:cs typeface="Arial"/>
                <a:sym typeface="Arial"/>
              </a:rPr>
              <a:t>Cambia el orden en que se encuentran.</a:t>
            </a:r>
          </a:p>
          <a:p>
            <a:pPr marL="381000" lvl="0" indent="-241300" rtl="0">
              <a:spcBef>
                <a:spcPts val="0"/>
              </a:spcBef>
              <a:spcAft>
                <a:spcPts val="0"/>
              </a:spcAft>
              <a:buClr>
                <a:srgbClr val="444444"/>
              </a:buClr>
              <a:buSzPct val="100000"/>
              <a:buFont typeface="Arial"/>
              <a:buAutoNum type="arabicPeriod"/>
            </a:pPr>
            <a:r>
              <a:rPr lang="es" sz="3000">
                <a:solidFill>
                  <a:srgbClr val="444444"/>
                </a:solidFill>
                <a:latin typeface="Arial"/>
                <a:ea typeface="Arial"/>
                <a:cs typeface="Arial"/>
                <a:sym typeface="Arial"/>
              </a:rPr>
              <a:t>Haz que la segunda pestaña se encuentre en una ventana nueva.</a:t>
            </a:r>
          </a:p>
          <a:p>
            <a:pPr marL="381000" lvl="0" indent="-241300" rtl="0">
              <a:spcBef>
                <a:spcPts val="0"/>
              </a:spcBef>
              <a:spcAft>
                <a:spcPts val="0"/>
              </a:spcAft>
              <a:buClr>
                <a:srgbClr val="444444"/>
              </a:buClr>
              <a:buSzPct val="100000"/>
              <a:buFont typeface="Arial"/>
              <a:buAutoNum type="arabicPeriod"/>
            </a:pPr>
            <a:r>
              <a:rPr lang="es" sz="3000">
                <a:solidFill>
                  <a:srgbClr val="444444"/>
                </a:solidFill>
                <a:latin typeface="Arial"/>
                <a:ea typeface="Arial"/>
                <a:cs typeface="Arial"/>
                <a:sym typeface="Arial"/>
              </a:rPr>
              <a:t>Regrésala a la ventana inicial. </a:t>
            </a:r>
          </a:p>
          <a:p>
            <a:endParaRPr lang="es" sz="3000">
              <a:solidFill>
                <a:srgbClr val="444444"/>
              </a:solidFill>
              <a:latin typeface="Arial"/>
              <a:ea typeface="Arial"/>
              <a:cs typeface="Arial"/>
              <a:sym typeface="Arial"/>
            </a:endParaRPr>
          </a:p>
          <a:p>
            <a:pPr lvl="0" algn="ctr" rtl="0">
              <a:spcBef>
                <a:spcPts val="0"/>
              </a:spcBef>
              <a:spcAft>
                <a:spcPts val="0"/>
              </a:spcAft>
              <a:buNone/>
            </a:pPr>
            <a:r>
              <a:rPr lang="es" sz="3600" i="1">
                <a:solidFill>
                  <a:srgbClr val="444444"/>
                </a:solidFill>
              </a:rPr>
              <a:t>¿Lo lograste?</a:t>
            </a:r>
          </a:p>
          <a:p>
            <a:pPr lvl="0" algn="ctr" rtl="0">
              <a:spcBef>
                <a:spcPts val="0"/>
              </a:spcBef>
              <a:spcAft>
                <a:spcPts val="1319"/>
              </a:spcAft>
              <a:buNone/>
            </a:pPr>
            <a:r>
              <a:rPr lang="es" sz="2000">
                <a:solidFill>
                  <a:srgbClr val="595959"/>
                </a:solidFill>
                <a:latin typeface="Arial"/>
                <a:ea typeface="Arial"/>
                <a:cs typeface="Arial"/>
                <a:sym typeface="Arial"/>
              </a:rPr>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p:nvPr/>
        </p:nvSpPr>
        <p:spPr>
          <a:xfrm>
            <a:off x="7677135" y="457177"/>
            <a:ext cx="1009642" cy="352417"/>
          </a:xfrm>
          <a:prstGeom prst="rect">
            <a:avLst/>
          </a:prstGeom>
          <a:blipFill>
            <a:blip r:embed="rId3"/>
            <a:stretch>
              <a:fillRect/>
            </a:stretch>
          </a:blipFill>
        </p:spPr>
      </p:sp>
      <p:sp>
        <p:nvSpPr>
          <p:cNvPr id="160" name="Shape 160"/>
          <p:cNvSpPr/>
          <p:nvPr/>
        </p:nvSpPr>
        <p:spPr>
          <a:xfrm>
            <a:off x="457200" y="847709"/>
            <a:ext cx="8239117" cy="9517"/>
          </a:xfrm>
          <a:prstGeom prst="rect">
            <a:avLst/>
          </a:prstGeom>
          <a:blipFill>
            <a:blip r:embed="rId4"/>
            <a:stretch>
              <a:fillRect/>
            </a:stretch>
          </a:blipFill>
        </p:spPr>
      </p:sp>
      <p:sp>
        <p:nvSpPr>
          <p:cNvPr id="161" name="Shape 161"/>
          <p:cNvSpPr/>
          <p:nvPr/>
        </p:nvSpPr>
        <p:spPr>
          <a:xfrm>
            <a:off x="457200" y="6515100"/>
            <a:ext cx="8239117" cy="9517"/>
          </a:xfrm>
          <a:prstGeom prst="rect">
            <a:avLst/>
          </a:prstGeom>
          <a:blipFill>
            <a:blip r:embed="rId4"/>
            <a:stretch>
              <a:fillRect/>
            </a:stretch>
          </a:blipFill>
        </p:spPr>
      </p:sp>
      <p:sp>
        <p:nvSpPr>
          <p:cNvPr id="162" name="Shape 162"/>
          <p:cNvSpPr txBox="1">
            <a:spLocks noGrp="1"/>
          </p:cNvSpPr>
          <p:nvPr>
            <p:ph type="title"/>
          </p:nvPr>
        </p:nvSpPr>
        <p:spPr>
          <a:xfrm>
            <a:off x="457200" y="274319"/>
            <a:ext cx="7015162" cy="521685"/>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Interfa</a:t>
            </a:r>
            <a:r>
              <a:rPr lang="es" sz="3000">
                <a:solidFill>
                  <a:srgbClr val="0066CC"/>
                </a:solidFill>
              </a:rPr>
              <a:t>z</a:t>
            </a:r>
            <a:r>
              <a:rPr lang="es" sz="3000">
                <a:solidFill>
                  <a:srgbClr val="0066CC"/>
                </a:solidFill>
                <a:latin typeface="Arial"/>
                <a:ea typeface="Arial"/>
                <a:cs typeface="Arial"/>
                <a:sym typeface="Arial"/>
              </a:rPr>
              <a:t>: Pestañas</a:t>
            </a:r>
          </a:p>
        </p:txBody>
      </p:sp>
      <p:sp>
        <p:nvSpPr>
          <p:cNvPr id="163" name="Shape 163"/>
          <p:cNvSpPr txBox="1"/>
          <p:nvPr/>
        </p:nvSpPr>
        <p:spPr>
          <a:xfrm>
            <a:off x="466814" y="1310640"/>
            <a:ext cx="8001600" cy="4744500"/>
          </a:xfrm>
          <a:prstGeom prst="rect">
            <a:avLst/>
          </a:prstGeom>
        </p:spPr>
        <p:txBody>
          <a:bodyPr lIns="91425" tIns="91425" rIns="91425" bIns="91425" anchor="t" anchorCtr="0">
            <a:noAutofit/>
          </a:bodyPr>
          <a:lstStyle/>
          <a:p>
            <a:pPr marL="457200" lvl="0" indent="-317500" rtl="0">
              <a:spcBef>
                <a:spcPts val="0"/>
              </a:spcBef>
              <a:spcAft>
                <a:spcPts val="0"/>
              </a:spcAft>
              <a:buClr>
                <a:srgbClr val="000000"/>
              </a:buClr>
              <a:buSzPct val="106060"/>
              <a:buFont typeface="Arial"/>
              <a:buChar char="•"/>
            </a:pPr>
            <a:r>
              <a:rPr lang="es" sz="2200">
                <a:solidFill>
                  <a:srgbClr val="444444"/>
                </a:solidFill>
                <a:latin typeface="Arial"/>
                <a:ea typeface="Arial"/>
                <a:cs typeface="Arial"/>
                <a:sym typeface="Arial"/>
              </a:rPr>
              <a:t>Cuando visitas una página de Internet se abre en una pestaña. </a:t>
            </a:r>
          </a:p>
          <a:p>
            <a:endParaRPr lang="es" sz="2200">
              <a:solidFill>
                <a:srgbClr val="444444"/>
              </a:solidFill>
              <a:latin typeface="Arial"/>
              <a:ea typeface="Arial"/>
              <a:cs typeface="Arial"/>
              <a:sym typeface="Arial"/>
            </a:endParaRPr>
          </a:p>
          <a:p>
            <a:pPr marL="457200" lvl="0" indent="-317500" rtl="0">
              <a:spcBef>
                <a:spcPts val="0"/>
              </a:spcBef>
              <a:spcAft>
                <a:spcPts val="0"/>
              </a:spcAft>
              <a:buClr>
                <a:srgbClr val="000000"/>
              </a:buClr>
              <a:buSzPct val="106060"/>
              <a:buFont typeface="Arial"/>
              <a:buChar char="•"/>
            </a:pPr>
            <a:r>
              <a:rPr lang="es" sz="2200">
                <a:solidFill>
                  <a:srgbClr val="444444"/>
                </a:solidFill>
                <a:latin typeface="Arial"/>
                <a:ea typeface="Arial"/>
                <a:cs typeface="Arial"/>
                <a:sym typeface="Arial"/>
              </a:rPr>
              <a:t>Para abrir una pestaña nueva: </a:t>
            </a:r>
          </a:p>
          <a:p>
            <a:pPr marL="914400" marR="0" lvl="1" indent="-317500" algn="l" rtl="0">
              <a:lnSpc>
                <a:spcPct val="100000"/>
              </a:lnSpc>
              <a:spcBef>
                <a:spcPts val="0"/>
              </a:spcBef>
              <a:spcAft>
                <a:spcPts val="0"/>
              </a:spcAft>
              <a:buClr>
                <a:srgbClr val="000000"/>
              </a:buClr>
              <a:buSzPct val="63636"/>
              <a:buFont typeface="Courier New"/>
              <a:buChar char="o"/>
            </a:pPr>
            <a:r>
              <a:rPr lang="es" sz="2200">
                <a:solidFill>
                  <a:srgbClr val="444444"/>
                </a:solidFill>
                <a:latin typeface="Arial"/>
                <a:ea typeface="Arial"/>
                <a:cs typeface="Arial"/>
                <a:sym typeface="Arial"/>
              </a:rPr>
              <a:t>da clic en el botón </a:t>
            </a:r>
          </a:p>
          <a:p>
            <a:pPr marL="457200" lvl="0" indent="0" rtl="0">
              <a:spcBef>
                <a:spcPts val="0"/>
              </a:spcBef>
              <a:spcAft>
                <a:spcPts val="0"/>
              </a:spcAft>
              <a:buNone/>
            </a:pPr>
            <a:r>
              <a:rPr lang="es" sz="2200">
                <a:solidFill>
                  <a:srgbClr val="444444"/>
                </a:solidFill>
                <a:latin typeface="Arial"/>
                <a:ea typeface="Arial"/>
                <a:cs typeface="Arial"/>
                <a:sym typeface="Arial"/>
              </a:rPr>
              <a:t>a un lado de la pestaña que ya está abierta. </a:t>
            </a:r>
          </a:p>
          <a:p>
            <a:pPr marL="457200" lvl="0" indent="-317500" rtl="0">
              <a:spcBef>
                <a:spcPts val="0"/>
              </a:spcBef>
              <a:spcAft>
                <a:spcPts val="0"/>
              </a:spcAft>
              <a:buClr>
                <a:srgbClr val="000000"/>
              </a:buClr>
              <a:buSzPct val="106060"/>
              <a:buFont typeface="Arial"/>
              <a:buChar char="•"/>
            </a:pPr>
            <a:r>
              <a:rPr lang="es" sz="2200">
                <a:solidFill>
                  <a:srgbClr val="444444"/>
                </a:solidFill>
                <a:latin typeface="Arial"/>
                <a:ea typeface="Arial"/>
                <a:cs typeface="Arial"/>
                <a:sym typeface="Arial"/>
              </a:rPr>
              <a:t>Las diferentes pestañas se alinean en la parte superior de la ventana para que fácilmente puedas cambiar de una página a otra.</a:t>
            </a:r>
          </a:p>
          <a:p>
            <a:endParaRPr lang="es" sz="2200">
              <a:solidFill>
                <a:srgbClr val="444444"/>
              </a:solidFill>
              <a:latin typeface="Arial"/>
              <a:ea typeface="Arial"/>
              <a:cs typeface="Arial"/>
              <a:sym typeface="Arial"/>
            </a:endParaRPr>
          </a:p>
          <a:p>
            <a:pPr marL="457200" lvl="0" indent="-317500" rtl="0">
              <a:spcBef>
                <a:spcPts val="0"/>
              </a:spcBef>
              <a:spcAft>
                <a:spcPts val="0"/>
              </a:spcAft>
              <a:buClr>
                <a:srgbClr val="000000"/>
              </a:buClr>
              <a:buSzPct val="106060"/>
              <a:buFont typeface="Arial"/>
              <a:buChar char="•"/>
            </a:pPr>
            <a:r>
              <a:rPr lang="es" sz="2200">
                <a:solidFill>
                  <a:srgbClr val="444444"/>
                </a:solidFill>
                <a:latin typeface="Arial"/>
                <a:ea typeface="Arial"/>
                <a:cs typeface="Arial"/>
                <a:sym typeface="Arial"/>
              </a:rPr>
              <a:t>Cuando abres una nueva pestaña, los sitios que visitas con más frecuencia ya están disponibles.</a:t>
            </a:r>
          </a:p>
          <a:p>
            <a:pPr rtl="0">
              <a:buNone/>
            </a:pPr>
            <a:endParaRPr lang="es" sz="2200">
              <a:solidFill>
                <a:srgbClr val="444444"/>
              </a:solidFill>
              <a:latin typeface="Arial"/>
              <a:ea typeface="Arial"/>
              <a:cs typeface="Arial"/>
              <a:sym typeface="Arial"/>
            </a:endParaRPr>
          </a:p>
          <a:p>
            <a:pPr lvl="0" algn="ctr" rtl="0">
              <a:spcBef>
                <a:spcPts val="0"/>
              </a:spcBef>
              <a:spcAft>
                <a:spcPts val="1319"/>
              </a:spcAft>
              <a:buNone/>
            </a:pPr>
            <a:r>
              <a:rPr lang="es" sz="2000">
                <a:solidFill>
                  <a:srgbClr val="595959"/>
                </a:solidFill>
                <a:latin typeface="Arial"/>
                <a:ea typeface="Arial"/>
                <a:cs typeface="Arial"/>
                <a:sym typeface="Arial"/>
              </a:rPr>
              <a:t>     </a:t>
            </a:r>
          </a:p>
        </p:txBody>
      </p:sp>
      <p:sp>
        <p:nvSpPr>
          <p:cNvPr id="164" name="Shape 164"/>
          <p:cNvSpPr/>
          <p:nvPr/>
        </p:nvSpPr>
        <p:spPr>
          <a:xfrm>
            <a:off x="4894330" y="2270390"/>
            <a:ext cx="3068241" cy="623146"/>
          </a:xfrm>
          <a:prstGeom prst="rect">
            <a:avLst/>
          </a:prstGeom>
          <a:blipFill>
            <a:blip r:embed="rId5"/>
            <a:stretch>
              <a:fillRect/>
            </a:stretch>
          </a:blipFill>
        </p:spPr>
      </p:sp>
      <p:cxnSp>
        <p:nvCxnSpPr>
          <p:cNvPr id="165" name="Shape 165"/>
          <p:cNvCxnSpPr/>
          <p:nvPr/>
        </p:nvCxnSpPr>
        <p:spPr>
          <a:xfrm flipH="1">
            <a:off x="7605025" y="2033900"/>
            <a:ext cx="458999" cy="404700"/>
          </a:xfrm>
          <a:prstGeom prst="straightConnector1">
            <a:avLst/>
          </a:prstGeom>
          <a:noFill/>
          <a:ln w="28575" cap="flat">
            <a:solidFill>
              <a:srgbClr val="FF0000"/>
            </a:solidFill>
            <a:prstDash val="solid"/>
            <a:round/>
            <a:headEnd type="none" w="lg" len="lg"/>
            <a:tailEnd type="triangle" w="lg" len="lg"/>
          </a:ln>
        </p:spPr>
      </p:cxn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p:nvPr/>
        </p:nvSpPr>
        <p:spPr>
          <a:xfrm>
            <a:off x="7677135" y="457177"/>
            <a:ext cx="1009642" cy="352417"/>
          </a:xfrm>
          <a:prstGeom prst="rect">
            <a:avLst/>
          </a:prstGeom>
          <a:blipFill>
            <a:blip r:embed="rId3"/>
            <a:stretch>
              <a:fillRect/>
            </a:stretch>
          </a:blipFill>
        </p:spPr>
      </p:sp>
      <p:sp>
        <p:nvSpPr>
          <p:cNvPr id="171" name="Shape 171"/>
          <p:cNvSpPr/>
          <p:nvPr/>
        </p:nvSpPr>
        <p:spPr>
          <a:xfrm>
            <a:off x="457200" y="847709"/>
            <a:ext cx="8239117" cy="9517"/>
          </a:xfrm>
          <a:prstGeom prst="rect">
            <a:avLst/>
          </a:prstGeom>
          <a:blipFill>
            <a:blip r:embed="rId4"/>
            <a:stretch>
              <a:fillRect/>
            </a:stretch>
          </a:blipFill>
        </p:spPr>
      </p:sp>
      <p:sp>
        <p:nvSpPr>
          <p:cNvPr id="172" name="Shape 172"/>
          <p:cNvSpPr/>
          <p:nvPr/>
        </p:nvSpPr>
        <p:spPr>
          <a:xfrm>
            <a:off x="457200" y="6515100"/>
            <a:ext cx="8239117" cy="9517"/>
          </a:xfrm>
          <a:prstGeom prst="rect">
            <a:avLst/>
          </a:prstGeom>
          <a:blipFill>
            <a:blip r:embed="rId4"/>
            <a:stretch>
              <a:fillRect/>
            </a:stretch>
          </a:blipFill>
        </p:spPr>
      </p:sp>
      <p:sp>
        <p:nvSpPr>
          <p:cNvPr id="173" name="Shape 173"/>
          <p:cNvSpPr txBox="1">
            <a:spLocks noGrp="1"/>
          </p:cNvSpPr>
          <p:nvPr>
            <p:ph type="title"/>
          </p:nvPr>
        </p:nvSpPr>
        <p:spPr>
          <a:xfrm>
            <a:off x="457200" y="274319"/>
            <a:ext cx="7015162" cy="521685"/>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Interfa</a:t>
            </a:r>
            <a:r>
              <a:rPr lang="es" sz="3000">
                <a:solidFill>
                  <a:srgbClr val="0066CC"/>
                </a:solidFill>
              </a:rPr>
              <a:t>z</a:t>
            </a:r>
            <a:r>
              <a:rPr lang="es" sz="3000">
                <a:solidFill>
                  <a:srgbClr val="0066CC"/>
                </a:solidFill>
                <a:latin typeface="Arial"/>
                <a:ea typeface="Arial"/>
                <a:cs typeface="Arial"/>
                <a:sym typeface="Arial"/>
              </a:rPr>
              <a:t>: Pestañas</a:t>
            </a:r>
          </a:p>
        </p:txBody>
      </p:sp>
      <p:sp>
        <p:nvSpPr>
          <p:cNvPr id="174" name="Shape 174"/>
          <p:cNvSpPr txBox="1"/>
          <p:nvPr/>
        </p:nvSpPr>
        <p:spPr>
          <a:xfrm>
            <a:off x="609600" y="1395900"/>
            <a:ext cx="8354400" cy="4424399"/>
          </a:xfrm>
          <a:prstGeom prst="rect">
            <a:avLst/>
          </a:prstGeom>
        </p:spPr>
        <p:txBody>
          <a:bodyPr lIns="91425" tIns="91425" rIns="91425" bIns="91425" anchor="t" anchorCtr="0">
            <a:noAutofit/>
          </a:bodyPr>
          <a:lstStyle/>
          <a:p>
            <a:pPr rtl="0">
              <a:buNone/>
            </a:pPr>
            <a:r>
              <a:rPr lang="es" sz="3000" b="1">
                <a:solidFill>
                  <a:srgbClr val="444444"/>
                </a:solidFill>
              </a:rPr>
              <a:t>DEMOSTRACIÓN EN EL NAVEGADOR:</a:t>
            </a:r>
          </a:p>
          <a:p>
            <a:endParaRPr lang="es" sz="3000" b="1">
              <a:solidFill>
                <a:srgbClr val="444444"/>
              </a:solidFill>
            </a:endParaRPr>
          </a:p>
          <a:p>
            <a:pPr marL="914400" marR="0" lvl="1" indent="-419100" algn="l" rtl="0">
              <a:lnSpc>
                <a:spcPct val="100000"/>
              </a:lnSpc>
              <a:spcBef>
                <a:spcPts val="0"/>
              </a:spcBef>
              <a:spcAft>
                <a:spcPts val="0"/>
              </a:spcAft>
              <a:buClr>
                <a:srgbClr val="000000"/>
              </a:buClr>
              <a:buSzPct val="100000"/>
              <a:buFont typeface="Courier New"/>
              <a:buChar char="o"/>
            </a:pPr>
            <a:r>
              <a:rPr lang="es" sz="3000" b="0">
                <a:solidFill>
                  <a:srgbClr val="444444"/>
                </a:solidFill>
                <a:latin typeface="Arial"/>
                <a:ea typeface="Arial"/>
                <a:cs typeface="Arial"/>
                <a:sym typeface="Arial"/>
              </a:rPr>
              <a:t>Reordenarlas</a:t>
            </a:r>
          </a:p>
          <a:p>
            <a:endParaRPr lang="es" sz="3000" b="0">
              <a:solidFill>
                <a:srgbClr val="444444"/>
              </a:solidFill>
              <a:latin typeface="Arial"/>
              <a:ea typeface="Arial"/>
              <a:cs typeface="Arial"/>
              <a:sym typeface="Arial"/>
            </a:endParaRPr>
          </a:p>
          <a:p>
            <a:pPr marL="914400" lvl="1" indent="-419100" algn="l" rtl="0">
              <a:spcBef>
                <a:spcPts val="0"/>
              </a:spcBef>
              <a:spcAft>
                <a:spcPts val="0"/>
              </a:spcAft>
              <a:buClr>
                <a:srgbClr val="000000"/>
              </a:buClr>
              <a:buSzPct val="100000"/>
              <a:buFont typeface="Courier New"/>
              <a:buChar char="o"/>
            </a:pPr>
            <a:r>
              <a:rPr lang="es" sz="3000" b="0">
                <a:solidFill>
                  <a:srgbClr val="444444"/>
                </a:solidFill>
                <a:latin typeface="Arial"/>
                <a:ea typeface="Arial"/>
                <a:cs typeface="Arial"/>
                <a:sym typeface="Arial"/>
              </a:rPr>
              <a:t>Moverla a una ventana nueva</a:t>
            </a:r>
          </a:p>
          <a:p>
            <a:endParaRPr lang="es" sz="3000" b="0">
              <a:solidFill>
                <a:srgbClr val="444444"/>
              </a:solidFill>
              <a:latin typeface="Arial"/>
              <a:ea typeface="Arial"/>
              <a:cs typeface="Arial"/>
              <a:sym typeface="Arial"/>
            </a:endParaRPr>
          </a:p>
          <a:p>
            <a:pPr marL="914400" lvl="1" indent="-419100" algn="l" rtl="0">
              <a:spcBef>
                <a:spcPts val="0"/>
              </a:spcBef>
              <a:spcAft>
                <a:spcPts val="0"/>
              </a:spcAft>
              <a:buClr>
                <a:srgbClr val="000000"/>
              </a:buClr>
              <a:buSzPct val="100000"/>
              <a:buFont typeface="Courier New"/>
              <a:buChar char="o"/>
            </a:pPr>
            <a:r>
              <a:rPr lang="es" sz="3000" b="0">
                <a:solidFill>
                  <a:srgbClr val="444444"/>
                </a:solidFill>
                <a:latin typeface="Arial"/>
                <a:ea typeface="Arial"/>
                <a:cs typeface="Arial"/>
                <a:sym typeface="Arial"/>
              </a:rPr>
              <a:t>Incorporarla a una ventana ya abierta</a:t>
            </a:r>
          </a:p>
          <a:p>
            <a:pPr rtl="0">
              <a:buNone/>
            </a:pPr>
            <a:endParaRPr lang="es" sz="3000" b="0">
              <a:solidFill>
                <a:srgbClr val="444444"/>
              </a:solidFill>
              <a:latin typeface="Arial"/>
              <a:ea typeface="Arial"/>
              <a:cs typeface="Arial"/>
              <a:sym typeface="Arial"/>
            </a:endParaRPr>
          </a:p>
          <a:p>
            <a:pPr lvl="0" algn="ctr" rtl="0">
              <a:spcBef>
                <a:spcPts val="0"/>
              </a:spcBef>
              <a:spcAft>
                <a:spcPts val="1319"/>
              </a:spcAft>
              <a:buNone/>
            </a:pPr>
            <a:r>
              <a:rPr lang="es" sz="1800">
                <a:solidFill>
                  <a:srgbClr val="595959"/>
                </a:solidFill>
                <a:latin typeface="Arial"/>
                <a:ea typeface="Arial"/>
                <a:cs typeface="Arial"/>
                <a:sym typeface="Arial"/>
              </a:rPr>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p:nvPr/>
        </p:nvSpPr>
        <p:spPr>
          <a:xfrm>
            <a:off x="7677135" y="457177"/>
            <a:ext cx="1009642" cy="352417"/>
          </a:xfrm>
          <a:prstGeom prst="rect">
            <a:avLst/>
          </a:prstGeom>
          <a:blipFill>
            <a:blip r:embed="rId3"/>
            <a:stretch>
              <a:fillRect/>
            </a:stretch>
          </a:blipFill>
        </p:spPr>
      </p:sp>
      <p:sp>
        <p:nvSpPr>
          <p:cNvPr id="180" name="Shape 180"/>
          <p:cNvSpPr/>
          <p:nvPr/>
        </p:nvSpPr>
        <p:spPr>
          <a:xfrm>
            <a:off x="457200" y="847709"/>
            <a:ext cx="8239118" cy="9517"/>
          </a:xfrm>
          <a:prstGeom prst="rect">
            <a:avLst/>
          </a:prstGeom>
          <a:blipFill>
            <a:blip r:embed="rId4"/>
            <a:stretch>
              <a:fillRect/>
            </a:stretch>
          </a:blipFill>
        </p:spPr>
      </p:sp>
      <p:sp>
        <p:nvSpPr>
          <p:cNvPr id="181" name="Shape 181"/>
          <p:cNvSpPr/>
          <p:nvPr/>
        </p:nvSpPr>
        <p:spPr>
          <a:xfrm>
            <a:off x="457200" y="6515100"/>
            <a:ext cx="8239118" cy="9517"/>
          </a:xfrm>
          <a:prstGeom prst="rect">
            <a:avLst/>
          </a:prstGeom>
          <a:blipFill>
            <a:blip r:embed="rId4"/>
            <a:stretch>
              <a:fillRect/>
            </a:stretch>
          </a:blipFill>
        </p:spPr>
      </p:sp>
      <p:sp>
        <p:nvSpPr>
          <p:cNvPr id="182" name="Shape 182"/>
          <p:cNvSpPr txBox="1">
            <a:spLocks noGrp="1"/>
          </p:cNvSpPr>
          <p:nvPr>
            <p:ph type="title"/>
          </p:nvPr>
        </p:nvSpPr>
        <p:spPr>
          <a:xfrm>
            <a:off x="457200" y="274319"/>
            <a:ext cx="7015199" cy="521699"/>
          </a:xfrm>
          <a:prstGeom prst="rect">
            <a:avLst/>
          </a:prstGeom>
        </p:spPr>
        <p:txBody>
          <a:bodyPr lIns="91425" tIns="91425" rIns="91425" bIns="91425" anchor="t" anchorCtr="0">
            <a:noAutofit/>
          </a:bodyPr>
          <a:lstStyle/>
          <a:p>
            <a:pPr lvl="0">
              <a:buClr>
                <a:srgbClr val="000000"/>
              </a:buClr>
              <a:buSzPct val="36666"/>
              <a:buFont typeface="Arial"/>
              <a:buNone/>
            </a:pPr>
            <a:r>
              <a:rPr lang="es" sz="3000">
                <a:solidFill>
                  <a:srgbClr val="0066CC"/>
                </a:solidFill>
              </a:rPr>
              <a:t>Interfaz: Pestañas</a:t>
            </a:r>
          </a:p>
        </p:txBody>
      </p:sp>
      <p:sp>
        <p:nvSpPr>
          <p:cNvPr id="183" name="Shape 183"/>
          <p:cNvSpPr txBox="1"/>
          <p:nvPr/>
        </p:nvSpPr>
        <p:spPr>
          <a:xfrm>
            <a:off x="827932" y="1430745"/>
            <a:ext cx="7580100" cy="2032800"/>
          </a:xfrm>
          <a:prstGeom prst="rect">
            <a:avLst/>
          </a:prstGeom>
        </p:spPr>
        <p:txBody>
          <a:bodyPr lIns="91425" tIns="91425" rIns="91425" bIns="91425" anchor="t" anchorCtr="0">
            <a:noAutofit/>
          </a:bodyPr>
          <a:lstStyle/>
          <a:p>
            <a:pPr lvl="0" rtl="0">
              <a:buNone/>
            </a:pPr>
            <a:r>
              <a:rPr lang="es" sz="3000" b="1">
                <a:solidFill>
                  <a:srgbClr val="444444"/>
                </a:solidFill>
              </a:rPr>
              <a:t>Estabilidad</a:t>
            </a:r>
            <a:r>
              <a:rPr lang="es" sz="3000">
                <a:solidFill>
                  <a:srgbClr val="444444"/>
                </a:solidFill>
              </a:rPr>
              <a:t>: </a:t>
            </a:r>
          </a:p>
          <a:p>
            <a:endParaRPr lang="es" sz="3000">
              <a:solidFill>
                <a:srgbClr val="444444"/>
              </a:solidFill>
            </a:endParaRPr>
          </a:p>
          <a:p>
            <a:pPr lvl="0" rtl="0">
              <a:buClr>
                <a:srgbClr val="000000"/>
              </a:buClr>
              <a:buSzPct val="36666"/>
              <a:buFont typeface="Arial"/>
              <a:buNone/>
            </a:pPr>
            <a:r>
              <a:rPr lang="es" sz="3000">
                <a:solidFill>
                  <a:srgbClr val="444444"/>
                </a:solidFill>
              </a:rPr>
              <a:t>Chrome está construido para la estabilidad. Si una pestaña se cae o se cuelga, las otras pestañas no se ven afectadas. También puedes ordenar tus pestañas de forma fácil y rápida. </a:t>
            </a:r>
          </a:p>
          <a:p>
            <a:endParaRPr lang="es" sz="3000">
              <a:solidFill>
                <a:srgbClr val="444444"/>
              </a:solidFill>
            </a:endParaRPr>
          </a:p>
          <a:p>
            <a:pPr lvl="0" algn="ctr" rtl="0">
              <a:spcAft>
                <a:spcPts val="1319"/>
              </a:spcAft>
              <a:buClr>
                <a:srgbClr val="000000"/>
              </a:buClr>
              <a:buSzPct val="61111"/>
              <a:buFont typeface="Arial"/>
              <a:buNone/>
            </a:pPr>
            <a:r>
              <a:rPr lang="es" sz="1800">
                <a:solidFill>
                  <a:srgbClr val="595959"/>
                </a:solidFill>
              </a:rPr>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p:nvPr/>
        </p:nvSpPr>
        <p:spPr>
          <a:xfrm>
            <a:off x="7677135" y="457177"/>
            <a:ext cx="1009642" cy="352417"/>
          </a:xfrm>
          <a:prstGeom prst="rect">
            <a:avLst/>
          </a:prstGeom>
          <a:blipFill>
            <a:blip r:embed="rId3"/>
            <a:stretch>
              <a:fillRect/>
            </a:stretch>
          </a:blipFill>
        </p:spPr>
      </p:sp>
      <p:sp>
        <p:nvSpPr>
          <p:cNvPr id="189" name="Shape 189"/>
          <p:cNvSpPr/>
          <p:nvPr/>
        </p:nvSpPr>
        <p:spPr>
          <a:xfrm>
            <a:off x="457200" y="847709"/>
            <a:ext cx="8239117" cy="9517"/>
          </a:xfrm>
          <a:prstGeom prst="rect">
            <a:avLst/>
          </a:prstGeom>
          <a:blipFill>
            <a:blip r:embed="rId4"/>
            <a:stretch>
              <a:fillRect/>
            </a:stretch>
          </a:blipFill>
        </p:spPr>
      </p:sp>
      <p:sp>
        <p:nvSpPr>
          <p:cNvPr id="190" name="Shape 190"/>
          <p:cNvSpPr/>
          <p:nvPr/>
        </p:nvSpPr>
        <p:spPr>
          <a:xfrm>
            <a:off x="457200" y="6515100"/>
            <a:ext cx="8239117" cy="9517"/>
          </a:xfrm>
          <a:prstGeom prst="rect">
            <a:avLst/>
          </a:prstGeom>
          <a:blipFill>
            <a:blip r:embed="rId4"/>
            <a:stretch>
              <a:fillRect/>
            </a:stretch>
          </a:blipFill>
        </p:spPr>
      </p:sp>
      <p:sp>
        <p:nvSpPr>
          <p:cNvPr id="191" name="Shape 191"/>
          <p:cNvSpPr txBox="1">
            <a:spLocks noGrp="1"/>
          </p:cNvSpPr>
          <p:nvPr>
            <p:ph type="title"/>
          </p:nvPr>
        </p:nvSpPr>
        <p:spPr>
          <a:xfrm>
            <a:off x="457200" y="274319"/>
            <a:ext cx="7015162" cy="52001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Interfa</a:t>
            </a:r>
            <a:r>
              <a:rPr lang="es" sz="3000">
                <a:solidFill>
                  <a:srgbClr val="0066CC"/>
                </a:solidFill>
              </a:rPr>
              <a:t>z</a:t>
            </a:r>
            <a:r>
              <a:rPr lang="es" sz="3000">
                <a:solidFill>
                  <a:srgbClr val="0066CC"/>
                </a:solidFill>
                <a:latin typeface="Arial"/>
                <a:ea typeface="Arial"/>
                <a:cs typeface="Arial"/>
                <a:sym typeface="Arial"/>
              </a:rPr>
              <a:t>: Botones</a:t>
            </a:r>
          </a:p>
        </p:txBody>
      </p:sp>
      <p:sp>
        <p:nvSpPr>
          <p:cNvPr id="192" name="Shape 192"/>
          <p:cNvSpPr txBox="1"/>
          <p:nvPr/>
        </p:nvSpPr>
        <p:spPr>
          <a:xfrm>
            <a:off x="640079" y="5120617"/>
            <a:ext cx="5134702" cy="1750612"/>
          </a:xfrm>
          <a:prstGeom prst="rect">
            <a:avLst/>
          </a:prstGeom>
        </p:spPr>
        <p:txBody>
          <a:bodyPr lIns="91425" tIns="91425" rIns="91425" bIns="91425" anchor="t" anchorCtr="0">
            <a:noAutofit/>
          </a:bodyPr>
          <a:lstStyle/>
          <a:p>
            <a:pPr rtl="0">
              <a:buNone/>
            </a:pPr>
            <a:r>
              <a:rPr lang="es" sz="2200">
                <a:solidFill>
                  <a:srgbClr val="444444"/>
                </a:solidFill>
                <a:latin typeface="Arial"/>
                <a:ea typeface="Arial"/>
                <a:cs typeface="Arial"/>
                <a:sym typeface="Arial"/>
              </a:rPr>
              <a:t>Te permite volver a cargar la página y ver el contenido más reciente de la página. </a:t>
            </a:r>
          </a:p>
          <a:p>
            <a:pPr rtl="0">
              <a:buNone/>
            </a:pPr>
            <a:endParaRPr lang="es" sz="2200">
              <a:solidFill>
                <a:srgbClr val="444444"/>
              </a:solidFill>
              <a:latin typeface="Arial"/>
              <a:ea typeface="Arial"/>
              <a:cs typeface="Arial"/>
              <a:sym typeface="Arial"/>
            </a:endParaRPr>
          </a:p>
          <a:p>
            <a:pPr lvl="0" algn="ctr" rtl="0">
              <a:spcBef>
                <a:spcPts val="0"/>
              </a:spcBef>
              <a:spcAft>
                <a:spcPts val="1319"/>
              </a:spcAft>
              <a:buNone/>
            </a:pPr>
            <a:r>
              <a:rPr lang="es" sz="1800">
                <a:solidFill>
                  <a:srgbClr val="595959"/>
                </a:solidFill>
                <a:latin typeface="Arial"/>
                <a:ea typeface="Arial"/>
                <a:cs typeface="Arial"/>
                <a:sym typeface="Arial"/>
              </a:rPr>
              <a:t>     </a:t>
            </a:r>
          </a:p>
        </p:txBody>
      </p:sp>
      <p:sp>
        <p:nvSpPr>
          <p:cNvPr id="193" name="Shape 193"/>
          <p:cNvSpPr txBox="1"/>
          <p:nvPr/>
        </p:nvSpPr>
        <p:spPr>
          <a:xfrm>
            <a:off x="640079" y="1188720"/>
            <a:ext cx="4564890" cy="1703835"/>
          </a:xfrm>
          <a:prstGeom prst="rect">
            <a:avLst/>
          </a:prstGeom>
        </p:spPr>
        <p:txBody>
          <a:bodyPr lIns="91425" tIns="91425" rIns="91425" bIns="91425" anchor="t" anchorCtr="0">
            <a:noAutofit/>
          </a:bodyPr>
          <a:lstStyle/>
          <a:p>
            <a:pPr rtl="0">
              <a:buNone/>
            </a:pPr>
            <a:r>
              <a:rPr lang="es" sz="2200" b="0">
                <a:solidFill>
                  <a:srgbClr val="444444"/>
                </a:solidFill>
                <a:latin typeface="Arial"/>
                <a:ea typeface="Arial"/>
                <a:cs typeface="Arial"/>
                <a:sym typeface="Arial"/>
              </a:rPr>
              <a:t>Utiliza las flechas para acceder a las páginas que has visitado en la pestaña.</a:t>
            </a:r>
            <a:r>
              <a:rPr lang="es" sz="2200">
                <a:solidFill>
                  <a:srgbClr val="444444"/>
                </a:solidFill>
                <a:latin typeface="Arial"/>
                <a:ea typeface="Arial"/>
                <a:cs typeface="Arial"/>
                <a:sym typeface="Arial"/>
              </a:rPr>
              <a:t> </a:t>
            </a:r>
          </a:p>
        </p:txBody>
      </p:sp>
      <p:sp>
        <p:nvSpPr>
          <p:cNvPr id="194" name="Shape 194"/>
          <p:cNvSpPr/>
          <p:nvPr/>
        </p:nvSpPr>
        <p:spPr>
          <a:xfrm>
            <a:off x="6035039" y="1554457"/>
            <a:ext cx="685800" cy="388597"/>
          </a:xfrm>
          <a:prstGeom prst="rect">
            <a:avLst/>
          </a:prstGeom>
          <a:blipFill>
            <a:blip r:embed="rId5"/>
            <a:stretch>
              <a:fillRect/>
            </a:stretch>
          </a:blipFill>
        </p:spPr>
      </p:sp>
      <p:sp>
        <p:nvSpPr>
          <p:cNvPr id="195" name="Shape 195"/>
          <p:cNvSpPr txBox="1"/>
          <p:nvPr/>
        </p:nvSpPr>
        <p:spPr>
          <a:xfrm>
            <a:off x="4572000" y="3017519"/>
            <a:ext cx="4296037" cy="1739385"/>
          </a:xfrm>
          <a:prstGeom prst="rect">
            <a:avLst/>
          </a:prstGeom>
        </p:spPr>
        <p:txBody>
          <a:bodyPr lIns="91425" tIns="91425" rIns="91425" bIns="91425" anchor="t" anchorCtr="0">
            <a:noAutofit/>
          </a:bodyPr>
          <a:lstStyle/>
          <a:p>
            <a:pPr rtl="0">
              <a:buNone/>
            </a:pPr>
            <a:r>
              <a:rPr lang="es" sz="2200" b="0">
                <a:solidFill>
                  <a:srgbClr val="444444"/>
                </a:solidFill>
                <a:latin typeface="Arial"/>
                <a:ea typeface="Arial"/>
                <a:cs typeface="Arial"/>
                <a:sym typeface="Arial"/>
              </a:rPr>
              <a:t>Da clic y mantenla presionada hacia abajo para ver el historial de tu sesión de navegación.</a:t>
            </a:r>
            <a:r>
              <a:rPr lang="es" sz="2200">
                <a:solidFill>
                  <a:srgbClr val="444444"/>
                </a:solidFill>
                <a:latin typeface="Arial"/>
                <a:ea typeface="Arial"/>
                <a:cs typeface="Arial"/>
                <a:sym typeface="Arial"/>
              </a:rPr>
              <a:t>  </a:t>
            </a:r>
          </a:p>
        </p:txBody>
      </p:sp>
      <p:sp>
        <p:nvSpPr>
          <p:cNvPr id="196" name="Shape 196"/>
          <p:cNvSpPr/>
          <p:nvPr/>
        </p:nvSpPr>
        <p:spPr>
          <a:xfrm>
            <a:off x="6309360" y="5577839"/>
            <a:ext cx="400050" cy="411480"/>
          </a:xfrm>
          <a:prstGeom prst="rect">
            <a:avLst/>
          </a:prstGeom>
          <a:blipFill>
            <a:blip r:embed="rId6"/>
            <a:stretch>
              <a:fillRect/>
            </a:stretch>
          </a:blipFill>
        </p:spPr>
      </p:sp>
      <p:sp>
        <p:nvSpPr>
          <p:cNvPr id="197" name="Shape 197"/>
          <p:cNvSpPr/>
          <p:nvPr/>
        </p:nvSpPr>
        <p:spPr>
          <a:xfrm>
            <a:off x="1280159" y="2758417"/>
            <a:ext cx="2948940" cy="2011680"/>
          </a:xfrm>
          <a:prstGeom prst="rect">
            <a:avLst/>
          </a:prstGeom>
          <a:blipFill>
            <a:blip r:embed="rId7"/>
            <a:stretch>
              <a:fillRect/>
            </a:stretch>
          </a:blipFill>
        </p:spPr>
      </p:sp>
      <p:cxnSp>
        <p:nvCxnSpPr>
          <p:cNvPr id="198" name="Shape 198"/>
          <p:cNvCxnSpPr/>
          <p:nvPr/>
        </p:nvCxnSpPr>
        <p:spPr>
          <a:xfrm>
            <a:off x="5486400" y="1280137"/>
            <a:ext cx="0" cy="1219185"/>
          </a:xfrm>
          <a:prstGeom prst="straightConnector1">
            <a:avLst/>
          </a:prstGeom>
          <a:noFill/>
          <a:ln w="19050" cap="flat">
            <a:solidFill>
              <a:srgbClr val="999999"/>
            </a:solidFill>
            <a:prstDash val="dot"/>
            <a:round/>
            <a:headEnd type="none" w="lg" len="lg"/>
            <a:tailEnd type="none" w="lg" len="lg"/>
          </a:ln>
        </p:spPr>
      </p:cxnSp>
      <p:cxnSp>
        <p:nvCxnSpPr>
          <p:cNvPr id="199" name="Shape 199"/>
          <p:cNvCxnSpPr/>
          <p:nvPr/>
        </p:nvCxnSpPr>
        <p:spPr>
          <a:xfrm>
            <a:off x="4480560" y="3108937"/>
            <a:ext cx="0" cy="1219185"/>
          </a:xfrm>
          <a:prstGeom prst="straightConnector1">
            <a:avLst/>
          </a:prstGeom>
          <a:noFill/>
          <a:ln w="19050" cap="flat">
            <a:solidFill>
              <a:srgbClr val="999999"/>
            </a:solidFill>
            <a:prstDash val="dot"/>
            <a:round/>
            <a:headEnd type="none" w="lg" len="lg"/>
            <a:tailEnd type="none" w="lg" len="lg"/>
          </a:ln>
        </p:spPr>
      </p:cxnSp>
      <p:cxnSp>
        <p:nvCxnSpPr>
          <p:cNvPr id="200" name="Shape 200"/>
          <p:cNvCxnSpPr/>
          <p:nvPr/>
        </p:nvCxnSpPr>
        <p:spPr>
          <a:xfrm>
            <a:off x="5852160" y="5212080"/>
            <a:ext cx="0" cy="1219185"/>
          </a:xfrm>
          <a:prstGeom prst="straightConnector1">
            <a:avLst/>
          </a:prstGeom>
          <a:noFill/>
          <a:ln w="19050" cap="flat">
            <a:solidFill>
              <a:srgbClr val="999999"/>
            </a:solidFill>
            <a:prstDash val="dot"/>
            <a:round/>
            <a:headEnd type="none" w="lg" len="lg"/>
            <a:tailEnd type="none" w="lg" len="lg"/>
          </a:ln>
        </p:spPr>
      </p:cxn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p:nvPr/>
        </p:nvSpPr>
        <p:spPr>
          <a:xfrm>
            <a:off x="7677135" y="457177"/>
            <a:ext cx="1009642" cy="352417"/>
          </a:xfrm>
          <a:prstGeom prst="rect">
            <a:avLst/>
          </a:prstGeom>
          <a:blipFill>
            <a:blip r:embed="rId3"/>
            <a:stretch>
              <a:fillRect/>
            </a:stretch>
          </a:blipFill>
        </p:spPr>
      </p:sp>
      <p:sp>
        <p:nvSpPr>
          <p:cNvPr id="206" name="Shape 206"/>
          <p:cNvSpPr/>
          <p:nvPr/>
        </p:nvSpPr>
        <p:spPr>
          <a:xfrm>
            <a:off x="457200" y="847709"/>
            <a:ext cx="8239117" cy="9517"/>
          </a:xfrm>
          <a:prstGeom prst="rect">
            <a:avLst/>
          </a:prstGeom>
          <a:blipFill>
            <a:blip r:embed="rId4"/>
            <a:stretch>
              <a:fillRect/>
            </a:stretch>
          </a:blipFill>
        </p:spPr>
      </p:sp>
      <p:sp>
        <p:nvSpPr>
          <p:cNvPr id="207" name="Shape 207"/>
          <p:cNvSpPr/>
          <p:nvPr/>
        </p:nvSpPr>
        <p:spPr>
          <a:xfrm>
            <a:off x="457200" y="6515100"/>
            <a:ext cx="8239117" cy="9517"/>
          </a:xfrm>
          <a:prstGeom prst="rect">
            <a:avLst/>
          </a:prstGeom>
          <a:blipFill>
            <a:blip r:embed="rId4"/>
            <a:stretch>
              <a:fillRect/>
            </a:stretch>
          </a:blipFill>
        </p:spPr>
      </p:sp>
      <p:sp>
        <p:nvSpPr>
          <p:cNvPr id="208" name="Shape 208"/>
          <p:cNvSpPr txBox="1">
            <a:spLocks noGrp="1"/>
          </p:cNvSpPr>
          <p:nvPr>
            <p:ph type="title"/>
          </p:nvPr>
        </p:nvSpPr>
        <p:spPr>
          <a:xfrm>
            <a:off x="457200" y="274319"/>
            <a:ext cx="7015162" cy="52001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Interfa</a:t>
            </a:r>
            <a:r>
              <a:rPr lang="es" sz="3000">
                <a:solidFill>
                  <a:srgbClr val="0066CC"/>
                </a:solidFill>
              </a:rPr>
              <a:t>z</a:t>
            </a:r>
            <a:r>
              <a:rPr lang="es" sz="3000">
                <a:solidFill>
                  <a:srgbClr val="0066CC"/>
                </a:solidFill>
                <a:latin typeface="Arial"/>
                <a:ea typeface="Arial"/>
                <a:cs typeface="Arial"/>
                <a:sym typeface="Arial"/>
              </a:rPr>
              <a:t>: Cuadro Multifunción</a:t>
            </a:r>
          </a:p>
        </p:txBody>
      </p:sp>
      <p:sp>
        <p:nvSpPr>
          <p:cNvPr id="209" name="Shape 209"/>
          <p:cNvSpPr txBox="1"/>
          <p:nvPr/>
        </p:nvSpPr>
        <p:spPr>
          <a:xfrm>
            <a:off x="583357" y="1542183"/>
            <a:ext cx="7854000" cy="5027999"/>
          </a:xfrm>
          <a:prstGeom prst="rect">
            <a:avLst/>
          </a:prstGeom>
        </p:spPr>
        <p:txBody>
          <a:bodyPr lIns="91425" tIns="91425" rIns="91425" bIns="91425" anchor="t" anchorCtr="0">
            <a:noAutofit/>
          </a:bodyPr>
          <a:lstStyle/>
          <a:p>
            <a:pPr marL="381000" lvl="0" indent="-184150" rtl="0">
              <a:spcBef>
                <a:spcPts val="0"/>
              </a:spcBef>
              <a:spcAft>
                <a:spcPts val="0"/>
              </a:spcAft>
              <a:buClr>
                <a:srgbClr val="444444"/>
              </a:buClr>
              <a:buSzPct val="145833"/>
              <a:buFont typeface="Arial"/>
              <a:buChar char="•"/>
            </a:pPr>
            <a:r>
              <a:rPr lang="es" sz="2400" b="1">
                <a:solidFill>
                  <a:srgbClr val="444444"/>
                </a:solidFill>
                <a:latin typeface="Arial"/>
                <a:ea typeface="Arial"/>
                <a:cs typeface="Arial"/>
                <a:sym typeface="Arial"/>
              </a:rPr>
              <a:t>Cuadro omnibox o multifunción:</a:t>
            </a:r>
            <a:r>
              <a:rPr lang="es" sz="2200" b="0">
                <a:solidFill>
                  <a:srgbClr val="444444"/>
                </a:solidFill>
                <a:latin typeface="Arial"/>
                <a:ea typeface="Arial"/>
                <a:cs typeface="Arial"/>
                <a:sym typeface="Arial"/>
              </a:rPr>
              <a:t> te permite escribir direcciones web y hacer búsquedas en Chrome. </a:t>
            </a:r>
          </a:p>
          <a:p>
            <a:endParaRPr lang="es" sz="2200" b="0">
              <a:solidFill>
                <a:srgbClr val="444444"/>
              </a:solidFill>
              <a:latin typeface="Arial"/>
              <a:ea typeface="Arial"/>
              <a:cs typeface="Arial"/>
              <a:sym typeface="Arial"/>
            </a:endParaRPr>
          </a:p>
          <a:p>
            <a:pPr marL="762000" lvl="1" indent="-184150" rtl="0">
              <a:spcBef>
                <a:spcPts val="0"/>
              </a:spcBef>
              <a:spcAft>
                <a:spcPts val="0"/>
              </a:spcAft>
              <a:buClr>
                <a:srgbClr val="444444"/>
              </a:buClr>
              <a:buSzPct val="87500"/>
              <a:buFont typeface="Courier New"/>
              <a:buChar char="o"/>
            </a:pPr>
            <a:r>
              <a:rPr lang="es" sz="2400" b="0" u="sng">
                <a:solidFill>
                  <a:srgbClr val="444444"/>
                </a:solidFill>
                <a:latin typeface="Arial"/>
                <a:ea typeface="Arial"/>
                <a:cs typeface="Arial"/>
                <a:sym typeface="Arial"/>
              </a:rPr>
              <a:t>Utilízalo para:</a:t>
            </a:r>
          </a:p>
          <a:p>
            <a:endParaRPr lang="es" sz="2400" b="0" u="sng">
              <a:solidFill>
                <a:srgbClr val="444444"/>
              </a:solidFill>
              <a:latin typeface="Arial"/>
              <a:ea typeface="Arial"/>
              <a:cs typeface="Arial"/>
              <a:sym typeface="Arial"/>
            </a:endParaRPr>
          </a:p>
          <a:p>
            <a:pPr marL="1143000" lvl="2" indent="-184150" rtl="0">
              <a:spcBef>
                <a:spcPts val="0"/>
              </a:spcBef>
              <a:spcAft>
                <a:spcPts val="0"/>
              </a:spcAft>
              <a:buClr>
                <a:srgbClr val="444444"/>
              </a:buClr>
              <a:buSzPct val="95454"/>
              <a:buFont typeface="Wingdings"/>
              <a:buChar char="§"/>
            </a:pPr>
            <a:r>
              <a:rPr lang="es" sz="2200" b="0">
                <a:solidFill>
                  <a:srgbClr val="444444"/>
                </a:solidFill>
                <a:latin typeface="Arial"/>
                <a:ea typeface="Arial"/>
                <a:cs typeface="Arial"/>
                <a:sym typeface="Arial"/>
              </a:rPr>
              <a:t>Hacer búsquedas en la web</a:t>
            </a:r>
          </a:p>
          <a:p>
            <a:pPr marL="1143000" lvl="2" indent="-184150" rtl="0">
              <a:spcBef>
                <a:spcPts val="0"/>
              </a:spcBef>
              <a:spcAft>
                <a:spcPts val="0"/>
              </a:spcAft>
              <a:buClr>
                <a:srgbClr val="444444"/>
              </a:buClr>
              <a:buSzPct val="95454"/>
              <a:buFont typeface="Wingdings"/>
              <a:buChar char="§"/>
            </a:pPr>
            <a:r>
              <a:rPr lang="es" sz="2200" b="0">
                <a:solidFill>
                  <a:srgbClr val="444444"/>
                </a:solidFill>
                <a:latin typeface="Arial"/>
                <a:ea typeface="Arial"/>
                <a:cs typeface="Arial"/>
                <a:sym typeface="Arial"/>
              </a:rPr>
              <a:t>Ver sugerencias de sitios populares y términos de búsqueda mientras tecleas. </a:t>
            </a:r>
          </a:p>
          <a:p>
            <a:pPr marL="1143000" lvl="2" indent="-184150" rtl="0">
              <a:spcBef>
                <a:spcPts val="0"/>
              </a:spcBef>
              <a:spcAft>
                <a:spcPts val="0"/>
              </a:spcAft>
              <a:buClr>
                <a:srgbClr val="444444"/>
              </a:buClr>
              <a:buSzPct val="95454"/>
              <a:buFont typeface="Wingdings"/>
              <a:buChar char="§"/>
            </a:pPr>
            <a:r>
              <a:rPr lang="es" sz="2200" b="0">
                <a:solidFill>
                  <a:srgbClr val="444444"/>
                </a:solidFill>
                <a:latin typeface="Arial"/>
                <a:ea typeface="Arial"/>
                <a:cs typeface="Arial"/>
                <a:sym typeface="Arial"/>
              </a:rPr>
              <a:t>Ver coincidencias de tus marcadores o historial de navegación</a:t>
            </a:r>
          </a:p>
          <a:p>
            <a:pPr rtl="0">
              <a:buNone/>
            </a:pPr>
            <a:endParaRPr lang="es" sz="2200" b="0">
              <a:solidFill>
                <a:srgbClr val="444444"/>
              </a:solidFill>
              <a:latin typeface="Arial"/>
              <a:ea typeface="Arial"/>
              <a:cs typeface="Arial"/>
              <a:sym typeface="Arial"/>
            </a:endParaRPr>
          </a:p>
          <a:p>
            <a:pPr lvl="0" algn="ctr" rtl="0">
              <a:spcBef>
                <a:spcPts val="0"/>
              </a:spcBef>
              <a:spcAft>
                <a:spcPts val="1319"/>
              </a:spcAft>
              <a:buNone/>
            </a:pPr>
            <a:r>
              <a:rPr lang="es" sz="2100">
                <a:solidFill>
                  <a:srgbClr val="595959"/>
                </a:solidFill>
                <a:latin typeface="Arial"/>
                <a:ea typeface="Arial"/>
                <a:cs typeface="Arial"/>
                <a:sym typeface="Arial"/>
              </a:rPr>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p:nvPr/>
        </p:nvSpPr>
        <p:spPr>
          <a:xfrm>
            <a:off x="7677135" y="457177"/>
            <a:ext cx="1009642" cy="352417"/>
          </a:xfrm>
          <a:prstGeom prst="rect">
            <a:avLst/>
          </a:prstGeom>
          <a:blipFill>
            <a:blip r:embed="rId3"/>
            <a:stretch>
              <a:fillRect/>
            </a:stretch>
          </a:blipFill>
        </p:spPr>
      </p:sp>
      <p:sp>
        <p:nvSpPr>
          <p:cNvPr id="215" name="Shape 215"/>
          <p:cNvSpPr/>
          <p:nvPr/>
        </p:nvSpPr>
        <p:spPr>
          <a:xfrm>
            <a:off x="457200" y="847709"/>
            <a:ext cx="8239118" cy="9517"/>
          </a:xfrm>
          <a:prstGeom prst="rect">
            <a:avLst/>
          </a:prstGeom>
          <a:blipFill>
            <a:blip r:embed="rId4"/>
            <a:stretch>
              <a:fillRect/>
            </a:stretch>
          </a:blipFill>
        </p:spPr>
      </p:sp>
      <p:sp>
        <p:nvSpPr>
          <p:cNvPr id="216" name="Shape 216"/>
          <p:cNvSpPr/>
          <p:nvPr/>
        </p:nvSpPr>
        <p:spPr>
          <a:xfrm>
            <a:off x="457200" y="6515100"/>
            <a:ext cx="8239118" cy="9517"/>
          </a:xfrm>
          <a:prstGeom prst="rect">
            <a:avLst/>
          </a:prstGeom>
          <a:blipFill>
            <a:blip r:embed="rId4"/>
            <a:stretch>
              <a:fillRect/>
            </a:stretch>
          </a:blipFill>
        </p:spPr>
      </p:sp>
      <p:sp>
        <p:nvSpPr>
          <p:cNvPr id="217" name="Shape 217"/>
          <p:cNvSpPr txBox="1">
            <a:spLocks noGrp="1"/>
          </p:cNvSpPr>
          <p:nvPr>
            <p:ph type="title"/>
          </p:nvPr>
        </p:nvSpPr>
        <p:spPr>
          <a:xfrm>
            <a:off x="457200" y="274319"/>
            <a:ext cx="7015199" cy="519899"/>
          </a:xfrm>
          <a:prstGeom prst="rect">
            <a:avLst/>
          </a:prstGeom>
        </p:spPr>
        <p:txBody>
          <a:bodyPr lIns="91425" tIns="91425" rIns="91425" bIns="91425" anchor="t" anchorCtr="0">
            <a:noAutofit/>
          </a:bodyPr>
          <a:lstStyle/>
          <a:p>
            <a:pPr lvl="0">
              <a:buClr>
                <a:srgbClr val="000000"/>
              </a:buClr>
              <a:buSzPct val="36666"/>
              <a:buFont typeface="Arial"/>
              <a:buNone/>
            </a:pPr>
            <a:r>
              <a:rPr lang="es" sz="3000">
                <a:solidFill>
                  <a:srgbClr val="0066CC"/>
                </a:solidFill>
              </a:rPr>
              <a:t>Interfaz: Cuadro Multifunción</a:t>
            </a:r>
          </a:p>
        </p:txBody>
      </p:sp>
      <p:sp>
        <p:nvSpPr>
          <p:cNvPr id="218" name="Shape 218"/>
          <p:cNvSpPr txBox="1"/>
          <p:nvPr/>
        </p:nvSpPr>
        <p:spPr>
          <a:xfrm>
            <a:off x="811957" y="1542183"/>
            <a:ext cx="7854000" cy="3919499"/>
          </a:xfrm>
          <a:prstGeom prst="rect">
            <a:avLst/>
          </a:prstGeom>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36666"/>
              <a:buFont typeface="Arial"/>
              <a:buNone/>
            </a:pPr>
            <a:r>
              <a:rPr lang="es" sz="3000" b="1">
                <a:solidFill>
                  <a:srgbClr val="434343"/>
                </a:solidFill>
                <a:latin typeface="arial"/>
                <a:ea typeface="arial"/>
                <a:cs typeface="arial"/>
                <a:sym typeface="arial"/>
              </a:rPr>
              <a:t>DEMOSTRACIÓN EN EL NAVEGADOR:</a:t>
            </a:r>
          </a:p>
          <a:p>
            <a:endParaRPr lang="es" sz="3000" b="1">
              <a:solidFill>
                <a:srgbClr val="434343"/>
              </a:solidFill>
              <a:latin typeface="arial"/>
              <a:ea typeface="arial"/>
              <a:cs typeface="arial"/>
              <a:sym typeface="arial"/>
            </a:endParaRPr>
          </a:p>
          <a:p>
            <a:pPr marL="457200" marR="0" lvl="0" indent="-298450" algn="l" rtl="0">
              <a:lnSpc>
                <a:spcPct val="100000"/>
              </a:lnSpc>
              <a:spcBef>
                <a:spcPts val="0"/>
              </a:spcBef>
              <a:spcAft>
                <a:spcPts val="0"/>
              </a:spcAft>
              <a:buClr>
                <a:srgbClr val="000000"/>
              </a:buClr>
              <a:buSzPct val="61111"/>
              <a:buFont typeface="Arial"/>
              <a:buChar char="•"/>
            </a:pPr>
            <a:r>
              <a:rPr lang="es" sz="3000">
                <a:solidFill>
                  <a:srgbClr val="434343"/>
                </a:solidFill>
              </a:rPr>
              <a:t>Escribir direcciones web</a:t>
            </a:r>
          </a:p>
          <a:p>
            <a:endParaRPr lang="es" sz="3000">
              <a:solidFill>
                <a:srgbClr val="434343"/>
              </a:solidFill>
            </a:endParaRPr>
          </a:p>
          <a:p>
            <a:pPr marL="457200" marR="0" lvl="0" indent="-298450" algn="l" rtl="0">
              <a:lnSpc>
                <a:spcPct val="100000"/>
              </a:lnSpc>
              <a:spcBef>
                <a:spcPts val="0"/>
              </a:spcBef>
              <a:spcAft>
                <a:spcPts val="0"/>
              </a:spcAft>
              <a:buClr>
                <a:srgbClr val="000000"/>
              </a:buClr>
              <a:buSzPct val="61111"/>
              <a:buFont typeface="Arial"/>
              <a:buChar char="•"/>
            </a:pPr>
            <a:r>
              <a:rPr lang="es" sz="3000">
                <a:solidFill>
                  <a:srgbClr val="434343"/>
                </a:solidFill>
              </a:rPr>
              <a:t>Realizar búsquedas en Google</a:t>
            </a:r>
          </a:p>
          <a:p>
            <a:endParaRPr lang="es" sz="3000">
              <a:solidFill>
                <a:srgbClr val="434343"/>
              </a:solidFill>
            </a:endParaRPr>
          </a:p>
          <a:p>
            <a:pPr marL="457200" marR="0" lvl="0" indent="-298450" algn="l" rtl="0">
              <a:lnSpc>
                <a:spcPct val="100000"/>
              </a:lnSpc>
              <a:spcBef>
                <a:spcPts val="0"/>
              </a:spcBef>
              <a:spcAft>
                <a:spcPts val="0"/>
              </a:spcAft>
              <a:buClr>
                <a:srgbClr val="000000"/>
              </a:buClr>
              <a:buSzPct val="61111"/>
              <a:buFont typeface="Arial"/>
              <a:buChar char="•"/>
            </a:pPr>
            <a:r>
              <a:rPr lang="es" sz="3000">
                <a:solidFill>
                  <a:srgbClr val="434343"/>
                </a:solidFill>
              </a:rPr>
              <a:t>Ver sugerencias</a:t>
            </a:r>
          </a:p>
          <a:p>
            <a:endParaRPr lang="es" sz="3000">
              <a:solidFill>
                <a:srgbClr val="434343"/>
              </a:solidFill>
            </a:endParaRPr>
          </a:p>
          <a:p>
            <a:pPr marL="457200" lvl="0" indent="-298450" rtl="0">
              <a:buClr>
                <a:srgbClr val="000000"/>
              </a:buClr>
              <a:buSzPct val="61111"/>
              <a:buFont typeface="Arial"/>
              <a:buChar char="•"/>
            </a:pPr>
            <a:r>
              <a:rPr lang="es" sz="3000">
                <a:solidFill>
                  <a:srgbClr val="434343"/>
                </a:solidFill>
              </a:rPr>
              <a:t>Ver coincidencias en marcadores o historial de búsqueda</a:t>
            </a:r>
          </a:p>
          <a:p>
            <a:pPr lvl="0" rtl="0">
              <a:buClr>
                <a:srgbClr val="000000"/>
              </a:buClr>
              <a:buSzPct val="45833"/>
              <a:buFont typeface="Arial"/>
              <a:buNone/>
            </a:pPr>
            <a:endParaRPr lang="es" sz="3000">
              <a:solidFill>
                <a:srgbClr val="434343"/>
              </a:solidFill>
            </a:endParaRPr>
          </a:p>
          <a:p>
            <a:pPr lvl="0" algn="ctr" rtl="0">
              <a:spcAft>
                <a:spcPts val="1319"/>
              </a:spcAft>
              <a:buClr>
                <a:srgbClr val="000000"/>
              </a:buClr>
              <a:buSzPct val="45833"/>
              <a:buFont typeface="Arial"/>
              <a:buNone/>
            </a:pPr>
            <a:r>
              <a:rPr lang="es" sz="2400">
                <a:solidFill>
                  <a:srgbClr val="434343"/>
                </a:solidFill>
              </a:rPr>
              <a:t> </a:t>
            </a:r>
            <a:r>
              <a:rPr lang="es" sz="2100">
                <a:solidFill>
                  <a:srgbClr val="434343"/>
                </a:solidFill>
              </a:rPr>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2"/>
        <p:cNvGrpSpPr/>
        <p:nvPr/>
      </p:nvGrpSpPr>
      <p:grpSpPr>
        <a:xfrm>
          <a:off x="0" y="0"/>
          <a:ext cx="0" cy="0"/>
          <a:chOff x="0" y="0"/>
          <a:chExt cx="0" cy="0"/>
        </a:xfrm>
      </p:grpSpPr>
      <p:sp>
        <p:nvSpPr>
          <p:cNvPr id="223" name="Shape 223"/>
          <p:cNvSpPr txBox="1"/>
          <p:nvPr/>
        </p:nvSpPr>
        <p:spPr>
          <a:xfrm>
            <a:off x="2941319" y="1661159"/>
            <a:ext cx="5662799" cy="1040699"/>
          </a:xfrm>
          <a:prstGeom prst="rect">
            <a:avLst/>
          </a:prstGeom>
        </p:spPr>
        <p:txBody>
          <a:bodyPr lIns="91425" tIns="91425" rIns="91425" bIns="91425" anchor="t" anchorCtr="0">
            <a:noAutofit/>
          </a:bodyPr>
          <a:lstStyle/>
          <a:p>
            <a:pPr rtl="0">
              <a:buNone/>
            </a:pPr>
            <a:r>
              <a:rPr lang="es" sz="3600">
                <a:solidFill>
                  <a:srgbClr val="FFFFFF"/>
                </a:solidFill>
                <a:latin typeface="Arial"/>
                <a:ea typeface="Arial"/>
                <a:cs typeface="Arial"/>
                <a:sym typeface="Arial"/>
              </a:rPr>
              <a:t>2. Personaliza tu Chrome</a:t>
            </a:r>
          </a:p>
        </p:txBody>
      </p:sp>
      <p:sp>
        <p:nvSpPr>
          <p:cNvPr id="224" name="Shape 224"/>
          <p:cNvSpPr txBox="1"/>
          <p:nvPr/>
        </p:nvSpPr>
        <p:spPr>
          <a:xfrm>
            <a:off x="2926080" y="2468880"/>
            <a:ext cx="5167867" cy="2094862"/>
          </a:xfrm>
          <a:prstGeom prst="rect">
            <a:avLst/>
          </a:prstGeom>
        </p:spPr>
        <p:txBody>
          <a:bodyPr lIns="91425" tIns="91425" rIns="91425" bIns="91425" anchor="t" anchorCtr="0">
            <a:noAutofit/>
          </a:bodyPr>
          <a:lstStyle/>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Iniciar sesión de Chrome</a:t>
            </a:r>
          </a:p>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Menú de herramientas</a:t>
            </a:r>
          </a:p>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Marcadores</a:t>
            </a:r>
          </a:p>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Configuración</a:t>
            </a:r>
          </a:p>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Actualizaciones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p:nvPr/>
        </p:nvSpPr>
        <p:spPr>
          <a:xfrm>
            <a:off x="7677135" y="457177"/>
            <a:ext cx="1009642" cy="352417"/>
          </a:xfrm>
          <a:prstGeom prst="rect">
            <a:avLst/>
          </a:prstGeom>
          <a:blipFill>
            <a:blip r:embed="rId3"/>
            <a:stretch>
              <a:fillRect/>
            </a:stretch>
          </a:blipFill>
        </p:spPr>
      </p:sp>
      <p:sp>
        <p:nvSpPr>
          <p:cNvPr id="230" name="Shape 230"/>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231" name="Shape 231"/>
          <p:cNvSpPr/>
          <p:nvPr/>
        </p:nvSpPr>
        <p:spPr>
          <a:xfrm>
            <a:off x="457200" y="847709"/>
            <a:ext cx="8239117" cy="9517"/>
          </a:xfrm>
          <a:prstGeom prst="rect">
            <a:avLst/>
          </a:prstGeom>
          <a:blipFill>
            <a:blip r:embed="rId4"/>
            <a:stretch>
              <a:fillRect/>
            </a:stretch>
          </a:blipFill>
        </p:spPr>
      </p:sp>
      <p:sp>
        <p:nvSpPr>
          <p:cNvPr id="232" name="Shape 232"/>
          <p:cNvSpPr/>
          <p:nvPr/>
        </p:nvSpPr>
        <p:spPr>
          <a:xfrm>
            <a:off x="457200" y="6515100"/>
            <a:ext cx="8239117" cy="9517"/>
          </a:xfrm>
          <a:prstGeom prst="rect">
            <a:avLst/>
          </a:prstGeom>
          <a:blipFill>
            <a:blip r:embed="rId4"/>
            <a:stretch>
              <a:fillRect/>
            </a:stretch>
          </a:blipFill>
        </p:spPr>
      </p:sp>
      <p:sp>
        <p:nvSpPr>
          <p:cNvPr id="233" name="Shape 233"/>
          <p:cNvSpPr txBox="1">
            <a:spLocks noGrp="1"/>
          </p:cNvSpPr>
          <p:nvPr>
            <p:ph type="title"/>
          </p:nvPr>
        </p:nvSpPr>
        <p:spPr>
          <a:xfrm>
            <a:off x="365760" y="289560"/>
            <a:ext cx="7015199" cy="3824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Iniciar una sesión de Chrome</a:t>
            </a:r>
          </a:p>
        </p:txBody>
      </p:sp>
      <p:sp>
        <p:nvSpPr>
          <p:cNvPr id="234" name="Shape 234"/>
          <p:cNvSpPr txBox="1"/>
          <p:nvPr/>
        </p:nvSpPr>
        <p:spPr>
          <a:xfrm>
            <a:off x="777533" y="1352509"/>
            <a:ext cx="7782299" cy="4963199"/>
          </a:xfrm>
          <a:prstGeom prst="rect">
            <a:avLst/>
          </a:prstGeom>
        </p:spPr>
        <p:txBody>
          <a:bodyPr lIns="91425" tIns="91425" rIns="91425" bIns="91425" anchor="t" anchorCtr="0">
            <a:noAutofit/>
          </a:bodyPr>
          <a:lstStyle/>
          <a:p>
            <a:pPr lvl="0" rtl="0">
              <a:buNone/>
            </a:pPr>
            <a:r>
              <a:rPr lang="es" sz="2800" b="0">
                <a:solidFill>
                  <a:srgbClr val="444444"/>
                </a:solidFill>
                <a:latin typeface="Arial"/>
                <a:ea typeface="Arial"/>
                <a:cs typeface="Arial"/>
                <a:sym typeface="Arial"/>
              </a:rPr>
              <a:t>Con tu cuenta de gmail puedes iniciar una sesión en Chrome y </a:t>
            </a:r>
            <a:r>
              <a:rPr lang="es" sz="2800" b="1">
                <a:solidFill>
                  <a:srgbClr val="FF0000"/>
                </a:solidFill>
                <a:latin typeface="Arial"/>
                <a:ea typeface="Arial"/>
                <a:cs typeface="Arial"/>
                <a:sym typeface="Arial"/>
              </a:rPr>
              <a:t>personalizar</a:t>
            </a:r>
            <a:r>
              <a:rPr lang="es" sz="2800" b="0">
                <a:solidFill>
                  <a:srgbClr val="444444"/>
                </a:solidFill>
                <a:latin typeface="Arial"/>
                <a:ea typeface="Arial"/>
                <a:cs typeface="Arial"/>
                <a:sym typeface="Arial"/>
              </a:rPr>
              <a:t> tu Navegador: </a:t>
            </a:r>
          </a:p>
          <a:p>
            <a:endParaRPr lang="es" sz="2800" b="0">
              <a:solidFill>
                <a:srgbClr val="444444"/>
              </a:solidFill>
              <a:latin typeface="Arial"/>
              <a:ea typeface="Arial"/>
              <a:cs typeface="Arial"/>
              <a:sym typeface="Arial"/>
            </a:endParaRPr>
          </a:p>
          <a:p>
            <a:pPr marL="457200" lvl="0" indent="-317500" rtl="0">
              <a:spcBef>
                <a:spcPts val="0"/>
              </a:spcBef>
              <a:spcAft>
                <a:spcPts val="0"/>
              </a:spcAft>
              <a:buClr>
                <a:srgbClr val="000000"/>
              </a:buClr>
              <a:buSzPct val="83333"/>
              <a:buFont typeface="Arial"/>
              <a:buChar char="•"/>
            </a:pPr>
            <a:r>
              <a:rPr lang="es" sz="2800" b="0">
                <a:solidFill>
                  <a:srgbClr val="444444"/>
                </a:solidFill>
                <a:latin typeface="Arial"/>
                <a:ea typeface="Arial"/>
                <a:cs typeface="Arial"/>
                <a:sym typeface="Arial"/>
              </a:rPr>
              <a:t>Acceder a tus marcadores</a:t>
            </a:r>
          </a:p>
          <a:p>
            <a:endParaRPr lang="es" sz="2800" b="0">
              <a:solidFill>
                <a:srgbClr val="444444"/>
              </a:solidFill>
              <a:latin typeface="Arial"/>
              <a:ea typeface="Arial"/>
              <a:cs typeface="Arial"/>
              <a:sym typeface="Arial"/>
            </a:endParaRPr>
          </a:p>
          <a:p>
            <a:pPr marL="457200" lvl="0" indent="-317500" rtl="0">
              <a:spcBef>
                <a:spcPts val="0"/>
              </a:spcBef>
              <a:spcAft>
                <a:spcPts val="0"/>
              </a:spcAft>
              <a:buClr>
                <a:srgbClr val="000000"/>
              </a:buClr>
              <a:buSzPct val="83333"/>
              <a:buFont typeface="Arial"/>
              <a:buChar char="•"/>
            </a:pPr>
            <a:r>
              <a:rPr lang="es" sz="2800" b="0">
                <a:solidFill>
                  <a:srgbClr val="444444"/>
                </a:solidFill>
                <a:latin typeface="Arial"/>
                <a:ea typeface="Arial"/>
                <a:cs typeface="Arial"/>
                <a:sym typeface="Arial"/>
              </a:rPr>
              <a:t>Aplicaciones</a:t>
            </a:r>
          </a:p>
          <a:p>
            <a:endParaRPr lang="es" sz="2800" b="0">
              <a:solidFill>
                <a:srgbClr val="444444"/>
              </a:solidFill>
              <a:latin typeface="Arial"/>
              <a:ea typeface="Arial"/>
              <a:cs typeface="Arial"/>
              <a:sym typeface="Arial"/>
            </a:endParaRPr>
          </a:p>
          <a:p>
            <a:pPr marL="457200" lvl="0" indent="-317500" rtl="0">
              <a:spcBef>
                <a:spcPts val="0"/>
              </a:spcBef>
              <a:spcAft>
                <a:spcPts val="0"/>
              </a:spcAft>
              <a:buClr>
                <a:srgbClr val="000000"/>
              </a:buClr>
              <a:buSzPct val="83333"/>
              <a:buFont typeface="Arial"/>
              <a:buChar char="•"/>
            </a:pPr>
            <a:r>
              <a:rPr lang="es" sz="2800" b="0">
                <a:solidFill>
                  <a:srgbClr val="444444"/>
                </a:solidFill>
                <a:latin typeface="Arial"/>
                <a:ea typeface="Arial"/>
                <a:cs typeface="Arial"/>
                <a:sym typeface="Arial"/>
              </a:rPr>
              <a:t>Historial</a:t>
            </a:r>
          </a:p>
          <a:p>
            <a:endParaRPr lang="es" sz="2800" b="0">
              <a:solidFill>
                <a:srgbClr val="444444"/>
              </a:solidFill>
              <a:latin typeface="Arial"/>
              <a:ea typeface="Arial"/>
              <a:cs typeface="Arial"/>
              <a:sym typeface="Arial"/>
            </a:endParaRPr>
          </a:p>
          <a:p>
            <a:pPr lvl="0" rtl="0">
              <a:spcBef>
                <a:spcPts val="0"/>
              </a:spcBef>
              <a:spcAft>
                <a:spcPts val="0"/>
              </a:spcAft>
              <a:buNone/>
            </a:pPr>
            <a:r>
              <a:rPr lang="es" sz="2800">
                <a:solidFill>
                  <a:srgbClr val="444444"/>
                </a:solidFill>
              </a:rPr>
              <a:t>+</a:t>
            </a:r>
            <a:r>
              <a:rPr lang="es" sz="2800" b="0">
                <a:solidFill>
                  <a:srgbClr val="444444"/>
                </a:solidFill>
                <a:latin typeface="Arial"/>
                <a:ea typeface="Arial"/>
                <a:cs typeface="Arial"/>
                <a:sym typeface="Arial"/>
              </a:rPr>
              <a:t> </a:t>
            </a:r>
            <a:r>
              <a:rPr lang="es" sz="2800">
                <a:solidFill>
                  <a:srgbClr val="444444"/>
                </a:solidFill>
              </a:rPr>
              <a:t>O</a:t>
            </a:r>
            <a:r>
              <a:rPr lang="es" sz="2800" b="0">
                <a:solidFill>
                  <a:srgbClr val="444444"/>
                </a:solidFill>
                <a:latin typeface="Arial"/>
                <a:ea typeface="Arial"/>
                <a:cs typeface="Arial"/>
                <a:sym typeface="Arial"/>
              </a:rPr>
              <a:t>tros parámetros de configuración desde cualquier computadora o dispositivo móvil inteligente.</a:t>
            </a:r>
          </a:p>
          <a:p>
            <a:pPr rtl="0">
              <a:buNone/>
            </a:pPr>
            <a:endParaRPr lang="es" sz="2800" b="0">
              <a:solidFill>
                <a:srgbClr val="444444"/>
              </a:solidFill>
              <a:latin typeface="Arial"/>
              <a:ea typeface="Arial"/>
              <a:cs typeface="Arial"/>
              <a:sym typeface="Arial"/>
            </a:endParaRPr>
          </a:p>
          <a:p>
            <a:pPr lvl="0" algn="l" rtl="0">
              <a:spcBef>
                <a:spcPts val="0"/>
              </a:spcBef>
              <a:spcAft>
                <a:spcPts val="1319"/>
              </a:spcAft>
              <a:buNone/>
            </a:pPr>
            <a:endParaRPr lang="es" sz="2800" b="0">
              <a:solidFill>
                <a:srgbClr val="444444"/>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p:nvPr/>
        </p:nvSpPr>
        <p:spPr>
          <a:xfrm>
            <a:off x="7677135" y="457177"/>
            <a:ext cx="1009642" cy="352417"/>
          </a:xfrm>
          <a:prstGeom prst="rect">
            <a:avLst/>
          </a:prstGeom>
          <a:blipFill>
            <a:blip r:embed="rId3"/>
            <a:stretch>
              <a:fillRect/>
            </a:stretch>
          </a:blipFill>
        </p:spPr>
      </p:sp>
      <p:sp>
        <p:nvSpPr>
          <p:cNvPr id="58" name="Shape 58"/>
          <p:cNvSpPr/>
          <p:nvPr/>
        </p:nvSpPr>
        <p:spPr>
          <a:xfrm>
            <a:off x="457200" y="847709"/>
            <a:ext cx="8239117" cy="9517"/>
          </a:xfrm>
          <a:prstGeom prst="rect">
            <a:avLst/>
          </a:prstGeom>
          <a:blipFill>
            <a:blip r:embed="rId4"/>
            <a:stretch>
              <a:fillRect/>
            </a:stretch>
          </a:blipFill>
        </p:spPr>
      </p:sp>
      <p:sp>
        <p:nvSpPr>
          <p:cNvPr id="59" name="Shape 59"/>
          <p:cNvSpPr/>
          <p:nvPr/>
        </p:nvSpPr>
        <p:spPr>
          <a:xfrm>
            <a:off x="457200" y="6515100"/>
            <a:ext cx="8239117" cy="9517"/>
          </a:xfrm>
          <a:prstGeom prst="rect">
            <a:avLst/>
          </a:prstGeom>
          <a:blipFill>
            <a:blip r:embed="rId4"/>
            <a:stretch>
              <a:fillRect/>
            </a:stretch>
          </a:blipFill>
        </p:spPr>
      </p:sp>
      <p:sp>
        <p:nvSpPr>
          <p:cNvPr id="60" name="Shape 60"/>
          <p:cNvSpPr txBox="1">
            <a:spLocks noGrp="1"/>
          </p:cNvSpPr>
          <p:nvPr>
            <p:ph type="title"/>
          </p:nvPr>
        </p:nvSpPr>
        <p:spPr>
          <a:xfrm>
            <a:off x="274319" y="365760"/>
            <a:ext cx="6876742" cy="624060"/>
          </a:xfrm>
          <a:prstGeom prst="rect">
            <a:avLst/>
          </a:prstGeom>
        </p:spPr>
        <p:txBody>
          <a:bodyPr lIns="91425" tIns="91425" rIns="91425" bIns="91425" anchor="t" anchorCtr="0">
            <a:noAutofit/>
          </a:bodyPr>
          <a:lstStyle/>
          <a:p>
            <a:pPr lvl="0" algn="l" rtl="0">
              <a:spcBef>
                <a:spcPts val="0"/>
              </a:spcBef>
              <a:spcAft>
                <a:spcPts val="0"/>
              </a:spcAft>
              <a:buNone/>
            </a:pPr>
            <a:r>
              <a:rPr lang="es" sz="3200">
                <a:solidFill>
                  <a:srgbClr val="0066CC"/>
                </a:solidFill>
                <a:latin typeface="Arial"/>
                <a:ea typeface="Arial"/>
                <a:cs typeface="Arial"/>
                <a:sym typeface="Arial"/>
              </a:rPr>
              <a:t>Objetivos </a:t>
            </a:r>
          </a:p>
        </p:txBody>
      </p:sp>
      <p:sp>
        <p:nvSpPr>
          <p:cNvPr id="61" name="Shape 61"/>
          <p:cNvSpPr txBox="1"/>
          <p:nvPr/>
        </p:nvSpPr>
        <p:spPr>
          <a:xfrm>
            <a:off x="868679" y="1197370"/>
            <a:ext cx="7951199" cy="5029499"/>
          </a:xfrm>
          <a:prstGeom prst="rect">
            <a:avLst/>
          </a:prstGeom>
        </p:spPr>
        <p:txBody>
          <a:bodyPr lIns="91425" tIns="91425" rIns="91425" bIns="91425" anchor="t" anchorCtr="0">
            <a:noAutofit/>
          </a:bodyPr>
          <a:lstStyle/>
          <a:p>
            <a:pPr lvl="0" rtl="0">
              <a:spcBef>
                <a:spcPts val="0"/>
              </a:spcBef>
              <a:spcAft>
                <a:spcPts val="0"/>
              </a:spcAft>
              <a:buNone/>
            </a:pPr>
            <a:r>
              <a:rPr lang="es" sz="3600" b="1">
                <a:solidFill>
                  <a:srgbClr val="0066CC"/>
                </a:solidFill>
              </a:rPr>
              <a:t>1. </a:t>
            </a:r>
            <a:r>
              <a:rPr lang="es" sz="2200" b="0">
                <a:solidFill>
                  <a:srgbClr val="444444"/>
                </a:solidFill>
                <a:latin typeface="arial"/>
                <a:ea typeface="arial"/>
                <a:cs typeface="arial"/>
                <a:sym typeface="arial"/>
              </a:rPr>
              <a:t>Identificar qué es Google Chrome y cómo instalarlo.</a:t>
            </a:r>
          </a:p>
          <a:p>
            <a:pPr lvl="0" rtl="0">
              <a:spcBef>
                <a:spcPts val="0"/>
              </a:spcBef>
              <a:spcAft>
                <a:spcPts val="0"/>
              </a:spcAft>
              <a:buNone/>
            </a:pPr>
            <a:endParaRPr lang="es" sz="2200" b="0">
              <a:solidFill>
                <a:srgbClr val="444444"/>
              </a:solidFill>
              <a:latin typeface="arial"/>
              <a:ea typeface="arial"/>
              <a:cs typeface="arial"/>
              <a:sym typeface="arial"/>
            </a:endParaRPr>
          </a:p>
          <a:p>
            <a:pPr lvl="0" rtl="0">
              <a:spcBef>
                <a:spcPts val="0"/>
              </a:spcBef>
              <a:spcAft>
                <a:spcPts val="0"/>
              </a:spcAft>
              <a:buNone/>
            </a:pPr>
            <a:r>
              <a:rPr lang="es" sz="3666" b="1">
                <a:solidFill>
                  <a:srgbClr val="0066CC"/>
                </a:solidFill>
              </a:rPr>
              <a:t>2. </a:t>
            </a:r>
            <a:r>
              <a:rPr lang="es" sz="2200" b="0">
                <a:solidFill>
                  <a:srgbClr val="444444"/>
                </a:solidFill>
                <a:latin typeface="arial"/>
                <a:ea typeface="arial"/>
                <a:cs typeface="arial"/>
                <a:sym typeface="arial"/>
              </a:rPr>
              <a:t>Distinguir los distintos componentes de la interfa</a:t>
            </a:r>
            <a:r>
              <a:rPr lang="es" sz="2200">
                <a:solidFill>
                  <a:srgbClr val="444444"/>
                </a:solidFill>
                <a:latin typeface="arial"/>
                <a:ea typeface="arial"/>
                <a:cs typeface="arial"/>
                <a:sym typeface="arial"/>
              </a:rPr>
              <a:t>z</a:t>
            </a:r>
            <a:r>
              <a:rPr lang="es" sz="2200" b="0">
                <a:solidFill>
                  <a:srgbClr val="444444"/>
                </a:solidFill>
                <a:latin typeface="arial"/>
                <a:ea typeface="arial"/>
                <a:cs typeface="arial"/>
                <a:sym typeface="arial"/>
              </a:rPr>
              <a:t> de Google Chrome y cómo iniciar una sesión.</a:t>
            </a:r>
          </a:p>
          <a:p>
            <a:pPr lvl="0" rtl="0">
              <a:spcBef>
                <a:spcPts val="0"/>
              </a:spcBef>
              <a:spcAft>
                <a:spcPts val="0"/>
              </a:spcAft>
              <a:buNone/>
            </a:pPr>
            <a:endParaRPr lang="es" sz="2200" b="0">
              <a:solidFill>
                <a:srgbClr val="444444"/>
              </a:solidFill>
              <a:latin typeface="arial"/>
              <a:ea typeface="arial"/>
              <a:cs typeface="arial"/>
              <a:sym typeface="arial"/>
            </a:endParaRPr>
          </a:p>
          <a:p>
            <a:pPr lvl="0" rtl="0">
              <a:spcBef>
                <a:spcPts val="0"/>
              </a:spcBef>
              <a:spcAft>
                <a:spcPts val="0"/>
              </a:spcAft>
              <a:buNone/>
            </a:pPr>
            <a:r>
              <a:rPr lang="es" sz="3666" b="1">
                <a:solidFill>
                  <a:srgbClr val="0066CC"/>
                </a:solidFill>
              </a:rPr>
              <a:t>3. </a:t>
            </a:r>
            <a:r>
              <a:rPr lang="es" sz="2200" b="0">
                <a:solidFill>
                  <a:srgbClr val="444444"/>
                </a:solidFill>
                <a:latin typeface="arial"/>
                <a:ea typeface="arial"/>
                <a:cs typeface="arial"/>
                <a:sym typeface="arial"/>
              </a:rPr>
              <a:t>Utilizar el menú de herramientas, los marcadores y las opciones de configuración de Google Chrome.</a:t>
            </a:r>
          </a:p>
          <a:p>
            <a:pPr lvl="0" rtl="0">
              <a:spcBef>
                <a:spcPts val="0"/>
              </a:spcBef>
              <a:spcAft>
                <a:spcPts val="0"/>
              </a:spcAft>
              <a:buNone/>
            </a:pPr>
            <a:endParaRPr lang="es" sz="2200" b="0">
              <a:solidFill>
                <a:srgbClr val="444444"/>
              </a:solidFill>
              <a:latin typeface="arial"/>
              <a:ea typeface="arial"/>
              <a:cs typeface="arial"/>
              <a:sym typeface="arial"/>
            </a:endParaRPr>
          </a:p>
          <a:p>
            <a:pPr lvl="0" rtl="0">
              <a:spcBef>
                <a:spcPts val="0"/>
              </a:spcBef>
              <a:spcAft>
                <a:spcPts val="0"/>
              </a:spcAft>
              <a:buNone/>
            </a:pPr>
            <a:r>
              <a:rPr lang="es" sz="3666" b="1">
                <a:solidFill>
                  <a:srgbClr val="0066CC"/>
                </a:solidFill>
              </a:rPr>
              <a:t>4. </a:t>
            </a:r>
            <a:r>
              <a:rPr lang="es" sz="2200" b="0">
                <a:solidFill>
                  <a:srgbClr val="444444"/>
                </a:solidFill>
                <a:latin typeface="arial"/>
                <a:ea typeface="arial"/>
                <a:cs typeface="arial"/>
                <a:sym typeface="arial"/>
              </a:rPr>
              <a:t>Transmitir estos conocimientos de manera efectiva.</a:t>
            </a:r>
          </a:p>
          <a:p>
            <a:pPr rtl="0">
              <a:buNone/>
            </a:pPr>
            <a:endParaRPr lang="es" sz="2200" b="0">
              <a:solidFill>
                <a:srgbClr val="444444"/>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p:nvPr/>
        </p:nvSpPr>
        <p:spPr>
          <a:xfrm>
            <a:off x="7677135" y="457177"/>
            <a:ext cx="1009642" cy="352417"/>
          </a:xfrm>
          <a:prstGeom prst="rect">
            <a:avLst/>
          </a:prstGeom>
          <a:blipFill>
            <a:blip r:embed="rId3"/>
            <a:stretch>
              <a:fillRect/>
            </a:stretch>
          </a:blipFill>
        </p:spPr>
      </p:sp>
      <p:sp>
        <p:nvSpPr>
          <p:cNvPr id="240" name="Shape 240"/>
          <p:cNvSpPr txBox="1"/>
          <p:nvPr/>
        </p:nvSpPr>
        <p:spPr>
          <a:xfrm>
            <a:off x="6688125" y="6602400"/>
            <a:ext cx="1625699" cy="122099"/>
          </a:xfrm>
          <a:prstGeom prst="rect">
            <a:avLst/>
          </a:prstGeom>
        </p:spPr>
        <p:txBody>
          <a:bodyPr lIns="91425" tIns="91425" rIns="91425" bIns="91425" anchor="t" anchorCtr="0">
            <a:noAutofit/>
          </a:bodyPr>
          <a:lstStyle/>
          <a:p>
            <a:pPr lvl="0" algn="r" rtl="0">
              <a:buClr>
                <a:srgbClr val="000000"/>
              </a:buClr>
              <a:buSzPct val="157142"/>
              <a:buFont typeface="Arial"/>
              <a:buNone/>
            </a:pPr>
            <a:r>
              <a:rPr lang="es" sz="666">
                <a:solidFill>
                  <a:srgbClr val="AAAAAA"/>
                </a:solidFill>
              </a:rPr>
              <a:t>Google Confidential and Proprietary</a:t>
            </a:r>
          </a:p>
        </p:txBody>
      </p:sp>
      <p:sp>
        <p:nvSpPr>
          <p:cNvPr id="241" name="Shape 241"/>
          <p:cNvSpPr/>
          <p:nvPr/>
        </p:nvSpPr>
        <p:spPr>
          <a:xfrm>
            <a:off x="457200" y="847709"/>
            <a:ext cx="8239118" cy="9517"/>
          </a:xfrm>
          <a:prstGeom prst="rect">
            <a:avLst/>
          </a:prstGeom>
          <a:blipFill>
            <a:blip r:embed="rId4"/>
            <a:stretch>
              <a:fillRect/>
            </a:stretch>
          </a:blipFill>
        </p:spPr>
      </p:sp>
      <p:sp>
        <p:nvSpPr>
          <p:cNvPr id="242" name="Shape 242"/>
          <p:cNvSpPr/>
          <p:nvPr/>
        </p:nvSpPr>
        <p:spPr>
          <a:xfrm>
            <a:off x="457200" y="6515100"/>
            <a:ext cx="8239118" cy="9517"/>
          </a:xfrm>
          <a:prstGeom prst="rect">
            <a:avLst/>
          </a:prstGeom>
          <a:blipFill>
            <a:blip r:embed="rId4"/>
            <a:stretch>
              <a:fillRect/>
            </a:stretch>
          </a:blipFill>
        </p:spPr>
      </p:sp>
      <p:sp>
        <p:nvSpPr>
          <p:cNvPr id="243" name="Shape 243"/>
          <p:cNvSpPr txBox="1">
            <a:spLocks noGrp="1"/>
          </p:cNvSpPr>
          <p:nvPr>
            <p:ph type="title"/>
          </p:nvPr>
        </p:nvSpPr>
        <p:spPr>
          <a:xfrm>
            <a:off x="365760" y="289560"/>
            <a:ext cx="7015199" cy="382499"/>
          </a:xfrm>
          <a:prstGeom prst="rect">
            <a:avLst/>
          </a:prstGeom>
        </p:spPr>
        <p:txBody>
          <a:bodyPr lIns="91425" tIns="91425" rIns="91425" bIns="91425" anchor="t" anchorCtr="0">
            <a:noAutofit/>
          </a:bodyPr>
          <a:lstStyle/>
          <a:p>
            <a:pPr lvl="0">
              <a:buClr>
                <a:srgbClr val="000000"/>
              </a:buClr>
              <a:buSzPct val="36666"/>
              <a:buFont typeface="Arial"/>
              <a:buNone/>
            </a:pPr>
            <a:r>
              <a:rPr lang="es" sz="3000">
                <a:solidFill>
                  <a:srgbClr val="0066CC"/>
                </a:solidFill>
              </a:rPr>
              <a:t>Iniciar una sesión de Chrome</a:t>
            </a:r>
          </a:p>
        </p:txBody>
      </p:sp>
      <p:sp>
        <p:nvSpPr>
          <p:cNvPr id="244" name="Shape 244"/>
          <p:cNvSpPr txBox="1"/>
          <p:nvPr/>
        </p:nvSpPr>
        <p:spPr>
          <a:xfrm>
            <a:off x="611800" y="943701"/>
            <a:ext cx="7884600" cy="5265300"/>
          </a:xfrm>
          <a:prstGeom prst="rect">
            <a:avLst/>
          </a:prstGeom>
        </p:spPr>
        <p:txBody>
          <a:bodyPr lIns="91425" tIns="91425" rIns="91425" bIns="91425" anchor="t" anchorCtr="0">
            <a:noAutofit/>
          </a:bodyPr>
          <a:lstStyle/>
          <a:p>
            <a:pPr lvl="0" rtl="0">
              <a:buNone/>
            </a:pPr>
            <a:r>
              <a:rPr lang="es" sz="2400">
                <a:solidFill>
                  <a:srgbClr val="444444"/>
                </a:solidFill>
              </a:rPr>
              <a:t/>
            </a:r>
            <a:br>
              <a:rPr lang="es" sz="2400">
                <a:solidFill>
                  <a:srgbClr val="444444"/>
                </a:solidFill>
              </a:rPr>
            </a:br>
            <a:r>
              <a:rPr lang="es" sz="2400">
                <a:solidFill>
                  <a:srgbClr val="444444"/>
                </a:solidFill>
              </a:rPr>
              <a:t>Al iniciar una sesión...</a:t>
            </a:r>
          </a:p>
          <a:p>
            <a:endParaRPr lang="es" sz="2400">
              <a:solidFill>
                <a:srgbClr val="444444"/>
              </a:solidFill>
            </a:endParaRPr>
          </a:p>
          <a:p>
            <a:pPr lvl="0" algn="ctr" rtl="0">
              <a:buClr>
                <a:srgbClr val="000000"/>
              </a:buClr>
              <a:buSzPct val="45833"/>
              <a:buFont typeface="Arial"/>
              <a:buNone/>
            </a:pPr>
            <a:r>
              <a:rPr lang="es" sz="2400">
                <a:solidFill>
                  <a:srgbClr val="444444"/>
                </a:solidFill>
              </a:rPr>
              <a:t>Cualquier actualización que realices en una computadora se actualiza al instante en el resto, y tu configuración de Chrome permanece a salvo en caso de que algo le suceda a tu computadora.</a:t>
            </a:r>
            <a:r>
              <a:rPr lang="es" sz="2400"/>
              <a:t> </a:t>
            </a:r>
          </a:p>
          <a:p>
            <a:endParaRPr lang="es" sz="2400"/>
          </a:p>
          <a:p>
            <a:pPr lvl="0" algn="ctr" rtl="0">
              <a:buNone/>
            </a:pPr>
            <a:r>
              <a:rPr lang="es" sz="3000" b="1">
                <a:solidFill>
                  <a:srgbClr val="FF0000"/>
                </a:solidFill>
              </a:rPr>
              <a:t>Es tu propia Web. </a:t>
            </a:r>
          </a:p>
          <a:p>
            <a:endParaRPr lang="es" sz="3000" b="1">
              <a:solidFill>
                <a:srgbClr val="FF0000"/>
              </a:solidFill>
            </a:endParaRPr>
          </a:p>
          <a:p>
            <a:pPr lvl="0" algn="ctr" rtl="0">
              <a:buClr>
                <a:srgbClr val="000000"/>
              </a:buClr>
              <a:buSzPct val="36666"/>
              <a:buFont typeface="Arial"/>
              <a:buNone/>
            </a:pPr>
            <a:r>
              <a:rPr lang="es" sz="3000" b="1">
                <a:solidFill>
                  <a:srgbClr val="FF0000"/>
                </a:solidFill>
              </a:rPr>
              <a:t>¡Llévala contigo a todos lados!</a:t>
            </a:r>
            <a:r>
              <a:rPr lang="es" sz="3000" b="1">
                <a:solidFill>
                  <a:srgbClr val="666666"/>
                </a:solidFill>
              </a:rPr>
              <a:t> </a:t>
            </a:r>
          </a:p>
          <a:p>
            <a:pPr lvl="0" rtl="0">
              <a:buClr>
                <a:srgbClr val="000000"/>
              </a:buClr>
              <a:buSzPct val="64705"/>
              <a:buFont typeface="Arial"/>
              <a:buNone/>
            </a:pPr>
            <a:endParaRPr lang="es" sz="3000" b="1">
              <a:solidFill>
                <a:srgbClr val="666666"/>
              </a:solidFill>
            </a:endParaRPr>
          </a:p>
          <a:p>
            <a:pPr lvl="0" rtl="0">
              <a:buClr>
                <a:srgbClr val="000000"/>
              </a:buClr>
              <a:buSzPct val="64705"/>
              <a:buFont typeface="Arial"/>
              <a:buNone/>
            </a:pPr>
            <a:endParaRPr lang="es" sz="3000" b="1">
              <a:solidFill>
                <a:srgbClr val="666666"/>
              </a:solidFill>
            </a:endParaRPr>
          </a:p>
          <a:p>
            <a:pPr lvl="0" rtl="0">
              <a:buClr>
                <a:srgbClr val="000000"/>
              </a:buClr>
              <a:buSzPct val="73333"/>
              <a:buFont typeface="Arial"/>
              <a:buNone/>
            </a:pPr>
            <a:endParaRPr lang="es" sz="3000" b="1">
              <a:solidFill>
                <a:srgbClr val="666666"/>
              </a:solidFill>
            </a:endParaRPr>
          </a:p>
          <a:p>
            <a:pPr lvl="0" rtl="0">
              <a:spcAft>
                <a:spcPts val="1319"/>
              </a:spcAft>
              <a:buClr>
                <a:srgbClr val="000000"/>
              </a:buClr>
              <a:buSzPct val="73333"/>
              <a:buFont typeface="Arial"/>
              <a:buNone/>
            </a:pPr>
            <a:endParaRPr lang="es" sz="3000" b="1">
              <a:solidFill>
                <a:srgbClr val="666666"/>
              </a:solidFil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p:nvPr/>
        </p:nvSpPr>
        <p:spPr>
          <a:xfrm>
            <a:off x="7677135" y="457177"/>
            <a:ext cx="1009642" cy="352417"/>
          </a:xfrm>
          <a:prstGeom prst="rect">
            <a:avLst/>
          </a:prstGeom>
          <a:blipFill>
            <a:blip r:embed="rId3"/>
            <a:stretch>
              <a:fillRect/>
            </a:stretch>
          </a:blipFill>
        </p:spPr>
      </p:sp>
      <p:sp>
        <p:nvSpPr>
          <p:cNvPr id="250" name="Shape 250"/>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251" name="Shape 251"/>
          <p:cNvSpPr/>
          <p:nvPr/>
        </p:nvSpPr>
        <p:spPr>
          <a:xfrm>
            <a:off x="457200" y="847709"/>
            <a:ext cx="8239117" cy="9517"/>
          </a:xfrm>
          <a:prstGeom prst="rect">
            <a:avLst/>
          </a:prstGeom>
          <a:blipFill>
            <a:blip r:embed="rId4"/>
            <a:stretch>
              <a:fillRect/>
            </a:stretch>
          </a:blipFill>
        </p:spPr>
      </p:sp>
      <p:sp>
        <p:nvSpPr>
          <p:cNvPr id="252" name="Shape 252"/>
          <p:cNvSpPr/>
          <p:nvPr/>
        </p:nvSpPr>
        <p:spPr>
          <a:xfrm>
            <a:off x="457200" y="6515100"/>
            <a:ext cx="8239117" cy="9517"/>
          </a:xfrm>
          <a:prstGeom prst="rect">
            <a:avLst/>
          </a:prstGeom>
          <a:blipFill>
            <a:blip r:embed="rId4"/>
            <a:stretch>
              <a:fillRect/>
            </a:stretch>
          </a:blipFill>
        </p:spPr>
      </p:sp>
      <p:sp>
        <p:nvSpPr>
          <p:cNvPr id="253" name="Shape 253"/>
          <p:cNvSpPr txBox="1">
            <a:spLocks noGrp="1"/>
          </p:cNvSpPr>
          <p:nvPr>
            <p:ph type="title"/>
          </p:nvPr>
        </p:nvSpPr>
        <p:spPr>
          <a:xfrm>
            <a:off x="455602" y="331769"/>
            <a:ext cx="7015199" cy="3824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El Menú de Herramientas </a:t>
            </a:r>
          </a:p>
        </p:txBody>
      </p:sp>
      <p:sp>
        <p:nvSpPr>
          <p:cNvPr id="254" name="Shape 254"/>
          <p:cNvSpPr txBox="1"/>
          <p:nvPr/>
        </p:nvSpPr>
        <p:spPr>
          <a:xfrm>
            <a:off x="457200" y="969610"/>
            <a:ext cx="8354099" cy="5774700"/>
          </a:xfrm>
          <a:prstGeom prst="rect">
            <a:avLst/>
          </a:prstGeom>
        </p:spPr>
        <p:txBody>
          <a:bodyPr lIns="91425" tIns="91425" rIns="91425" bIns="91425" anchor="t" anchorCtr="0">
            <a:noAutofit/>
          </a:bodyPr>
          <a:lstStyle/>
          <a:p>
            <a:pPr rtl="0">
              <a:buNone/>
            </a:pPr>
            <a:r>
              <a:rPr lang="es" sz="2400">
                <a:solidFill>
                  <a:srgbClr val="444444"/>
                </a:solidFill>
                <a:latin typeface="arial"/>
                <a:ea typeface="arial"/>
                <a:cs typeface="arial"/>
                <a:sym typeface="arial"/>
              </a:rPr>
              <a:t>No necesitas hacer clic en muchos menús. Todas tus configuraciones están disponibles a través del menú de herramientas:</a:t>
            </a:r>
          </a:p>
          <a:p>
            <a:endParaRPr lang="es" sz="2400">
              <a:solidFill>
                <a:srgbClr val="444444"/>
              </a:solidFill>
              <a:latin typeface="arial"/>
              <a:ea typeface="arial"/>
              <a:cs typeface="arial"/>
              <a:sym typeface="arial"/>
            </a:endParaRPr>
          </a:p>
          <a:p>
            <a:pPr marL="457200" lvl="0" indent="-355600" rtl="0">
              <a:lnSpc>
                <a:spcPct val="115000"/>
              </a:lnSpc>
              <a:spcBef>
                <a:spcPts val="0"/>
              </a:spcBef>
              <a:spcAft>
                <a:spcPts val="0"/>
              </a:spcAft>
              <a:buClr>
                <a:srgbClr val="000000"/>
              </a:buClr>
              <a:buSzPct val="166666"/>
              <a:buFont typeface="Arial"/>
              <a:buChar char="•"/>
            </a:pPr>
            <a:r>
              <a:rPr lang="es" sz="2000">
                <a:solidFill>
                  <a:srgbClr val="444444"/>
                </a:solidFill>
                <a:latin typeface="arial"/>
                <a:ea typeface="arial"/>
                <a:cs typeface="arial"/>
                <a:sym typeface="arial"/>
              </a:rPr>
              <a:t>Abrir una pestaña o ventana nueva.</a:t>
            </a:r>
          </a:p>
          <a:p>
            <a:endParaRPr lang="es" sz="2000">
              <a:solidFill>
                <a:srgbClr val="444444"/>
              </a:solidFill>
              <a:latin typeface="arial"/>
              <a:ea typeface="arial"/>
              <a:cs typeface="arial"/>
              <a:sym typeface="arial"/>
            </a:endParaRPr>
          </a:p>
          <a:p>
            <a:pPr marL="457200" lvl="0" indent="-355600" rtl="0">
              <a:lnSpc>
                <a:spcPct val="115000"/>
              </a:lnSpc>
              <a:spcBef>
                <a:spcPts val="0"/>
              </a:spcBef>
              <a:spcAft>
                <a:spcPts val="0"/>
              </a:spcAft>
              <a:buClr>
                <a:srgbClr val="000000"/>
              </a:buClr>
              <a:buSzPct val="166666"/>
              <a:buFont typeface="Arial"/>
              <a:buChar char="•"/>
            </a:pPr>
            <a:r>
              <a:rPr lang="es" sz="2000">
                <a:solidFill>
                  <a:srgbClr val="444444"/>
                </a:solidFill>
                <a:latin typeface="arial"/>
                <a:ea typeface="arial"/>
                <a:cs typeface="arial"/>
                <a:sym typeface="arial"/>
              </a:rPr>
              <a:t>Cortar, copiar o pegar texto.</a:t>
            </a:r>
          </a:p>
          <a:p>
            <a:endParaRPr lang="es" sz="2000">
              <a:solidFill>
                <a:srgbClr val="444444"/>
              </a:solidFill>
              <a:latin typeface="arial"/>
              <a:ea typeface="arial"/>
              <a:cs typeface="arial"/>
              <a:sym typeface="arial"/>
            </a:endParaRPr>
          </a:p>
          <a:p>
            <a:pPr marL="457200" lvl="0" indent="-355600" rtl="0">
              <a:lnSpc>
                <a:spcPct val="115000"/>
              </a:lnSpc>
              <a:spcBef>
                <a:spcPts val="0"/>
              </a:spcBef>
              <a:spcAft>
                <a:spcPts val="0"/>
              </a:spcAft>
              <a:buClr>
                <a:srgbClr val="000000"/>
              </a:buClr>
              <a:buSzPct val="166666"/>
              <a:buFont typeface="Arial"/>
              <a:buChar char="•"/>
            </a:pPr>
            <a:r>
              <a:rPr lang="es" sz="2000">
                <a:solidFill>
                  <a:srgbClr val="444444"/>
                </a:solidFill>
                <a:latin typeface="arial"/>
                <a:ea typeface="arial"/>
                <a:cs typeface="arial"/>
                <a:sym typeface="arial"/>
              </a:rPr>
              <a:t>Cambiar el tamaño de la fuente de la página actual.</a:t>
            </a:r>
          </a:p>
          <a:p>
            <a:endParaRPr lang="es" sz="2000">
              <a:solidFill>
                <a:srgbClr val="444444"/>
              </a:solidFill>
              <a:latin typeface="arial"/>
              <a:ea typeface="arial"/>
              <a:cs typeface="arial"/>
              <a:sym typeface="arial"/>
            </a:endParaRPr>
          </a:p>
          <a:p>
            <a:pPr marL="457200" lvl="0" indent="-355600" rtl="0">
              <a:lnSpc>
                <a:spcPct val="115000"/>
              </a:lnSpc>
              <a:spcBef>
                <a:spcPts val="0"/>
              </a:spcBef>
              <a:spcAft>
                <a:spcPts val="0"/>
              </a:spcAft>
              <a:buClr>
                <a:srgbClr val="000000"/>
              </a:buClr>
              <a:buSzPct val="166666"/>
              <a:buFont typeface="Arial"/>
              <a:buChar char="•"/>
            </a:pPr>
            <a:r>
              <a:rPr lang="es" sz="2000">
                <a:solidFill>
                  <a:srgbClr val="444444"/>
                </a:solidFill>
                <a:latin typeface="arial"/>
                <a:ea typeface="arial"/>
                <a:cs typeface="arial"/>
                <a:sym typeface="arial"/>
              </a:rPr>
              <a:t>Guardar o imprimir la página actual.</a:t>
            </a:r>
          </a:p>
          <a:p>
            <a:endParaRPr lang="es" sz="2000">
              <a:solidFill>
                <a:srgbClr val="444444"/>
              </a:solidFill>
              <a:latin typeface="arial"/>
              <a:ea typeface="arial"/>
              <a:cs typeface="arial"/>
              <a:sym typeface="arial"/>
            </a:endParaRPr>
          </a:p>
          <a:p>
            <a:pPr marL="457200" lvl="0" indent="-355600" rtl="0">
              <a:lnSpc>
                <a:spcPct val="115000"/>
              </a:lnSpc>
              <a:spcBef>
                <a:spcPts val="0"/>
              </a:spcBef>
              <a:spcAft>
                <a:spcPts val="0"/>
              </a:spcAft>
              <a:buClr>
                <a:srgbClr val="000000"/>
              </a:buClr>
              <a:buSzPct val="166666"/>
              <a:buFont typeface="Arial"/>
              <a:buChar char="•"/>
            </a:pPr>
            <a:r>
              <a:rPr lang="es" sz="2000">
                <a:solidFill>
                  <a:srgbClr val="444444"/>
                </a:solidFill>
                <a:latin typeface="arial"/>
                <a:ea typeface="arial"/>
                <a:cs typeface="arial"/>
                <a:sym typeface="arial"/>
              </a:rPr>
              <a:t>Abrir la barra de búsqueda para buscar el texto de la página actual.</a:t>
            </a:r>
          </a:p>
          <a:p>
            <a:endParaRPr lang="es" sz="2000">
              <a:solidFill>
                <a:srgbClr val="444444"/>
              </a:solidFill>
              <a:latin typeface="arial"/>
              <a:ea typeface="arial"/>
              <a:cs typeface="arial"/>
              <a:sym typeface="arial"/>
            </a:endParaRPr>
          </a:p>
          <a:p>
            <a:pPr marL="457200" lvl="0" indent="-355600" rtl="0">
              <a:spcBef>
                <a:spcPts val="0"/>
              </a:spcBef>
              <a:spcAft>
                <a:spcPts val="0"/>
              </a:spcAft>
              <a:buClr>
                <a:srgbClr val="000000"/>
              </a:buClr>
              <a:buSzPct val="166666"/>
              <a:buFont typeface="Arial"/>
              <a:buChar char="•"/>
            </a:pPr>
            <a:r>
              <a:rPr lang="es" sz="2000">
                <a:solidFill>
                  <a:srgbClr val="444444"/>
                </a:solidFill>
                <a:latin typeface="arial"/>
                <a:ea typeface="arial"/>
                <a:cs typeface="arial"/>
                <a:sym typeface="arial"/>
              </a:rPr>
              <a:t>En "Marcadores" podrás </a:t>
            </a:r>
            <a:r>
              <a:rPr lang="es" sz="2000" u="sng">
                <a:solidFill>
                  <a:srgbClr val="0000FF"/>
                </a:solidFill>
                <a:latin typeface="arial"/>
                <a:ea typeface="arial"/>
                <a:cs typeface="arial"/>
                <a:sym typeface="arial"/>
                <a:hlinkClick r:id="rId5"/>
              </a:rPr>
              <a:t>importar tu configuración</a:t>
            </a:r>
            <a:r>
              <a:rPr lang="es" sz="2000">
                <a:solidFill>
                  <a:srgbClr val="444444"/>
                </a:solidFill>
                <a:latin typeface="arial"/>
                <a:ea typeface="arial"/>
                <a:cs typeface="arial"/>
                <a:sym typeface="arial"/>
              </a:rPr>
              <a:t> de otros navegadores. Aquí, también puedes ajustar la configuración para tu página principal, ventanas emergentes, contraseñas, autocompletar, opciones de privacidad, y más.</a:t>
            </a:r>
            <a:r>
              <a:rPr lang="es" sz="2000" i="1">
                <a:solidFill>
                  <a:srgbClr val="444444"/>
                </a:solidFill>
                <a:latin typeface="arial"/>
                <a:ea typeface="arial"/>
                <a:cs typeface="arial"/>
                <a:sym typeface="arial"/>
              </a:rPr>
              <a:t> (El menú de configuración de opciones se verá más adelante)</a:t>
            </a:r>
          </a:p>
        </p:txBody>
      </p:sp>
      <p:sp>
        <p:nvSpPr>
          <p:cNvPr id="255" name="Shape 255"/>
          <p:cNvSpPr/>
          <p:nvPr/>
        </p:nvSpPr>
        <p:spPr>
          <a:xfrm>
            <a:off x="2479475" y="1773575"/>
            <a:ext cx="282225" cy="352424"/>
          </a:xfrm>
          <a:prstGeom prst="rect">
            <a:avLst/>
          </a:prstGeom>
          <a:blipFill>
            <a:blip r:embed="rId6"/>
            <a:stretch>
              <a:fillRect/>
            </a:stretch>
          </a:blipFill>
        </p:spPr>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p:nvPr/>
        </p:nvSpPr>
        <p:spPr>
          <a:xfrm>
            <a:off x="7677135" y="457177"/>
            <a:ext cx="1009642" cy="352417"/>
          </a:xfrm>
          <a:prstGeom prst="rect">
            <a:avLst/>
          </a:prstGeom>
          <a:blipFill>
            <a:blip r:embed="rId3"/>
            <a:stretch>
              <a:fillRect/>
            </a:stretch>
          </a:blipFill>
        </p:spPr>
      </p:sp>
      <p:sp>
        <p:nvSpPr>
          <p:cNvPr id="261" name="Shape 261"/>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262" name="Shape 262"/>
          <p:cNvSpPr/>
          <p:nvPr/>
        </p:nvSpPr>
        <p:spPr>
          <a:xfrm>
            <a:off x="457200" y="847709"/>
            <a:ext cx="8239117" cy="9517"/>
          </a:xfrm>
          <a:prstGeom prst="rect">
            <a:avLst/>
          </a:prstGeom>
          <a:blipFill>
            <a:blip r:embed="rId4"/>
            <a:stretch>
              <a:fillRect/>
            </a:stretch>
          </a:blipFill>
        </p:spPr>
      </p:sp>
      <p:sp>
        <p:nvSpPr>
          <p:cNvPr id="263" name="Shape 263"/>
          <p:cNvSpPr/>
          <p:nvPr/>
        </p:nvSpPr>
        <p:spPr>
          <a:xfrm>
            <a:off x="457200" y="6515100"/>
            <a:ext cx="8239117" cy="9517"/>
          </a:xfrm>
          <a:prstGeom prst="rect">
            <a:avLst/>
          </a:prstGeom>
          <a:blipFill>
            <a:blip r:embed="rId4"/>
            <a:stretch>
              <a:fillRect/>
            </a:stretch>
          </a:blipFill>
        </p:spPr>
      </p:sp>
      <p:sp>
        <p:nvSpPr>
          <p:cNvPr id="264" name="Shape 264"/>
          <p:cNvSpPr txBox="1">
            <a:spLocks noGrp="1"/>
          </p:cNvSpPr>
          <p:nvPr>
            <p:ph type="title"/>
          </p:nvPr>
        </p:nvSpPr>
        <p:spPr>
          <a:xfrm>
            <a:off x="455602" y="331769"/>
            <a:ext cx="7015199" cy="3953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Marcadores</a:t>
            </a:r>
          </a:p>
        </p:txBody>
      </p:sp>
      <p:sp>
        <p:nvSpPr>
          <p:cNvPr id="265" name="Shape 265"/>
          <p:cNvSpPr txBox="1"/>
          <p:nvPr/>
        </p:nvSpPr>
        <p:spPr>
          <a:xfrm>
            <a:off x="901297" y="1363409"/>
            <a:ext cx="7232399" cy="4527599"/>
          </a:xfrm>
          <a:prstGeom prst="rect">
            <a:avLst/>
          </a:prstGeom>
        </p:spPr>
        <p:txBody>
          <a:bodyPr lIns="91425" tIns="91425" rIns="91425" bIns="91425" anchor="t" anchorCtr="0">
            <a:noAutofit/>
          </a:bodyPr>
          <a:lstStyle/>
          <a:p>
            <a:pPr lvl="0" rtl="0">
              <a:buNone/>
            </a:pPr>
            <a:r>
              <a:rPr lang="es" sz="2200" b="0">
                <a:solidFill>
                  <a:srgbClr val="444444"/>
                </a:solidFill>
                <a:latin typeface="Arial"/>
                <a:ea typeface="Arial"/>
                <a:cs typeface="Arial"/>
                <a:sym typeface="Arial"/>
              </a:rPr>
              <a:t>La barra de marcadores te da acceso fácil y rápido a las páginas que has guardado. </a:t>
            </a:r>
          </a:p>
          <a:p>
            <a:pPr lvl="0" rtl="0">
              <a:buNone/>
            </a:pPr>
            <a:r>
              <a:rPr lang="es" sz="2200" b="0">
                <a:solidFill>
                  <a:srgbClr val="444444"/>
                </a:solidFill>
                <a:latin typeface="Arial"/>
                <a:ea typeface="Arial"/>
                <a:cs typeface="Arial"/>
                <a:sym typeface="Arial"/>
              </a:rPr>
              <a:t>Utiliza el botón (     ) para guardar tus marcadores.</a:t>
            </a:r>
          </a:p>
          <a:p>
            <a:pPr rtl="0">
              <a:buNone/>
            </a:pPr>
            <a:endParaRPr lang="es" sz="2200" b="0">
              <a:solidFill>
                <a:srgbClr val="444444"/>
              </a:solidFill>
              <a:latin typeface="Arial"/>
              <a:ea typeface="Arial"/>
              <a:cs typeface="Arial"/>
              <a:sym typeface="Arial"/>
            </a:endParaRPr>
          </a:p>
          <a:p>
            <a:pPr rtl="0">
              <a:buNone/>
            </a:pPr>
            <a:r>
              <a:rPr lang="es" sz="2200" b="1">
                <a:solidFill>
                  <a:srgbClr val="444444"/>
                </a:solidFill>
                <a:latin typeface="Arial"/>
                <a:ea typeface="Arial"/>
                <a:cs typeface="Arial"/>
                <a:sym typeface="Arial"/>
              </a:rPr>
              <a:t>Al utilizar tu cuenta de Google, tus marcadores se guardarán en ella, de manera que al ingresar desde otra computadora, tendrás acceso a ellos.</a:t>
            </a:r>
            <a:r>
              <a:rPr lang="es" sz="2200" b="1">
                <a:solidFill>
                  <a:srgbClr val="666666"/>
                </a:solidFill>
                <a:latin typeface="Arial"/>
                <a:ea typeface="Arial"/>
                <a:cs typeface="Arial"/>
                <a:sym typeface="Arial"/>
              </a:rPr>
              <a:t> </a:t>
            </a:r>
          </a:p>
        </p:txBody>
      </p:sp>
      <p:sp>
        <p:nvSpPr>
          <p:cNvPr id="266" name="Shape 266"/>
          <p:cNvSpPr/>
          <p:nvPr/>
        </p:nvSpPr>
        <p:spPr>
          <a:xfrm>
            <a:off x="2996750" y="2455025"/>
            <a:ext cx="367449" cy="352425"/>
          </a:xfrm>
          <a:prstGeom prst="rect">
            <a:avLst/>
          </a:prstGeom>
          <a:blipFill>
            <a:blip r:embed="rId5"/>
            <a:stretch>
              <a:fillRect/>
            </a:stretch>
          </a:blipFill>
        </p:spPr>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p:nvPr/>
        </p:nvSpPr>
        <p:spPr>
          <a:xfrm>
            <a:off x="7677135" y="457177"/>
            <a:ext cx="1009642" cy="352417"/>
          </a:xfrm>
          <a:prstGeom prst="rect">
            <a:avLst/>
          </a:prstGeom>
          <a:blipFill>
            <a:blip r:embed="rId3"/>
            <a:stretch>
              <a:fillRect/>
            </a:stretch>
          </a:blipFill>
        </p:spPr>
      </p:sp>
      <p:sp>
        <p:nvSpPr>
          <p:cNvPr id="272" name="Shape 272"/>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273" name="Shape 273"/>
          <p:cNvSpPr/>
          <p:nvPr/>
        </p:nvSpPr>
        <p:spPr>
          <a:xfrm>
            <a:off x="457200" y="847709"/>
            <a:ext cx="8239117" cy="9517"/>
          </a:xfrm>
          <a:prstGeom prst="rect">
            <a:avLst/>
          </a:prstGeom>
          <a:blipFill>
            <a:blip r:embed="rId4"/>
            <a:stretch>
              <a:fillRect/>
            </a:stretch>
          </a:blipFill>
        </p:spPr>
      </p:sp>
      <p:sp>
        <p:nvSpPr>
          <p:cNvPr id="274" name="Shape 274"/>
          <p:cNvSpPr/>
          <p:nvPr/>
        </p:nvSpPr>
        <p:spPr>
          <a:xfrm>
            <a:off x="457200" y="6515100"/>
            <a:ext cx="8239117" cy="9517"/>
          </a:xfrm>
          <a:prstGeom prst="rect">
            <a:avLst/>
          </a:prstGeom>
          <a:blipFill>
            <a:blip r:embed="rId4"/>
            <a:stretch>
              <a:fillRect/>
            </a:stretch>
          </a:blipFill>
        </p:spPr>
      </p:sp>
      <p:sp>
        <p:nvSpPr>
          <p:cNvPr id="275" name="Shape 275"/>
          <p:cNvSpPr txBox="1">
            <a:spLocks noGrp="1"/>
          </p:cNvSpPr>
          <p:nvPr>
            <p:ph type="title"/>
          </p:nvPr>
        </p:nvSpPr>
        <p:spPr>
          <a:xfrm>
            <a:off x="455602" y="331769"/>
            <a:ext cx="7015199" cy="3824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Ejercicio de Práctica 1</a:t>
            </a:r>
          </a:p>
        </p:txBody>
      </p:sp>
      <p:sp>
        <p:nvSpPr>
          <p:cNvPr id="276" name="Shape 276"/>
          <p:cNvSpPr txBox="1"/>
          <p:nvPr/>
        </p:nvSpPr>
        <p:spPr>
          <a:xfrm>
            <a:off x="622485" y="1353959"/>
            <a:ext cx="7719345" cy="4342612"/>
          </a:xfrm>
          <a:prstGeom prst="rect">
            <a:avLst/>
          </a:prstGeom>
        </p:spPr>
        <p:txBody>
          <a:bodyPr lIns="91425" tIns="91425" rIns="91425" bIns="91425" anchor="t" anchorCtr="0">
            <a:noAutofit/>
          </a:bodyPr>
          <a:lstStyle/>
          <a:p>
            <a:pPr marL="381000" lvl="0" indent="-190500" rtl="0">
              <a:spcBef>
                <a:spcPts val="0"/>
              </a:spcBef>
              <a:spcAft>
                <a:spcPts val="0"/>
              </a:spcAft>
              <a:buClr>
                <a:srgbClr val="444444"/>
              </a:buClr>
              <a:buSzPct val="166666"/>
              <a:buFont typeface="Arial"/>
              <a:buChar char="•"/>
            </a:pPr>
            <a:r>
              <a:rPr lang="es" sz="2200">
                <a:solidFill>
                  <a:srgbClr val="444444"/>
                </a:solidFill>
                <a:latin typeface="Arial"/>
                <a:ea typeface="Arial"/>
                <a:cs typeface="Arial"/>
                <a:sym typeface="Arial"/>
              </a:rPr>
              <a:t>Inicia una sesión de Google Chrome utilizando tu cuenta de correo de Gmail.</a:t>
            </a:r>
          </a:p>
          <a:p>
            <a:pPr rtl="0">
              <a:buNone/>
            </a:pPr>
            <a:endParaRPr lang="es" sz="2200">
              <a:solidFill>
                <a:srgbClr val="444444"/>
              </a:solidFill>
              <a:latin typeface="Arial"/>
              <a:ea typeface="Arial"/>
              <a:cs typeface="Arial"/>
              <a:sym typeface="Arial"/>
            </a:endParaRPr>
          </a:p>
          <a:p>
            <a:pPr marL="381000" lvl="0" indent="-190500" rtl="0">
              <a:spcBef>
                <a:spcPts val="0"/>
              </a:spcBef>
              <a:spcAft>
                <a:spcPts val="0"/>
              </a:spcAft>
              <a:buClr>
                <a:srgbClr val="444444"/>
              </a:buClr>
              <a:buSzPct val="166666"/>
              <a:buFont typeface="Arial"/>
              <a:buChar char="•"/>
            </a:pPr>
            <a:r>
              <a:rPr lang="es" sz="2200">
                <a:solidFill>
                  <a:srgbClr val="444444"/>
                </a:solidFill>
                <a:latin typeface="Arial"/>
                <a:ea typeface="Arial"/>
                <a:cs typeface="Arial"/>
                <a:sym typeface="Arial"/>
              </a:rPr>
              <a:t>Utiliza el menú de Herramientas para abrir 2 pestañas más.</a:t>
            </a:r>
          </a:p>
          <a:p>
            <a:pPr rtl="0">
              <a:buNone/>
            </a:pPr>
            <a:endParaRPr lang="es" sz="2200">
              <a:solidFill>
                <a:srgbClr val="444444"/>
              </a:solidFill>
              <a:latin typeface="Arial"/>
              <a:ea typeface="Arial"/>
              <a:cs typeface="Arial"/>
              <a:sym typeface="Arial"/>
            </a:endParaRPr>
          </a:p>
          <a:p>
            <a:pPr marL="381000" lvl="0" indent="-190500" rtl="0">
              <a:spcBef>
                <a:spcPts val="0"/>
              </a:spcBef>
              <a:spcAft>
                <a:spcPts val="0"/>
              </a:spcAft>
              <a:buClr>
                <a:srgbClr val="444444"/>
              </a:buClr>
              <a:buSzPct val="166666"/>
              <a:buFont typeface="Arial"/>
              <a:buChar char="•"/>
            </a:pPr>
            <a:r>
              <a:rPr lang="es" sz="2200">
                <a:solidFill>
                  <a:srgbClr val="444444"/>
                </a:solidFill>
                <a:latin typeface="Arial"/>
                <a:ea typeface="Arial"/>
                <a:cs typeface="Arial"/>
                <a:sym typeface="Arial"/>
              </a:rPr>
              <a:t>Abre 3 páginas web que sean de tú interés y añádelas a tus marcadores. </a:t>
            </a:r>
          </a:p>
          <a:p>
            <a:pPr rtl="0">
              <a:buNone/>
            </a:pPr>
            <a:endParaRPr lang="es" sz="2200">
              <a:solidFill>
                <a:srgbClr val="444444"/>
              </a:solidFill>
              <a:latin typeface="Arial"/>
              <a:ea typeface="Arial"/>
              <a:cs typeface="Arial"/>
              <a:sym typeface="Arial"/>
            </a:endParaRPr>
          </a:p>
          <a:p>
            <a:pPr marL="381000" lvl="0" indent="-190500" rtl="0">
              <a:spcBef>
                <a:spcPts val="0"/>
              </a:spcBef>
              <a:spcAft>
                <a:spcPts val="0"/>
              </a:spcAft>
              <a:buClr>
                <a:srgbClr val="444444"/>
              </a:buClr>
              <a:buSzPct val="166666"/>
              <a:buFont typeface="Arial"/>
              <a:buChar char="•"/>
            </a:pPr>
            <a:r>
              <a:rPr lang="es" sz="2200">
                <a:solidFill>
                  <a:srgbClr val="444444"/>
                </a:solidFill>
                <a:latin typeface="Arial"/>
                <a:ea typeface="Arial"/>
                <a:cs typeface="Arial"/>
                <a:sym typeface="Arial"/>
              </a:rPr>
              <a:t>Utiliza el menú de herramientas para hacer una búsqueda dentro del texto de alguna de las páginas que abriste.</a:t>
            </a:r>
            <a:r>
              <a:rPr lang="es" sz="2200">
                <a:solidFill>
                  <a:srgbClr val="666666"/>
                </a:solidFill>
                <a:latin typeface="Arial"/>
                <a:ea typeface="Arial"/>
                <a:cs typeface="Arial"/>
                <a:sym typeface="Arial"/>
              </a:rPr>
              <a:t> </a:t>
            </a:r>
          </a:p>
          <a:p>
            <a:pPr rtl="0">
              <a:buNone/>
            </a:pPr>
            <a:endParaRPr lang="es" sz="2200">
              <a:solidFill>
                <a:srgbClr val="666666"/>
              </a:solidFill>
              <a:latin typeface="Arial"/>
              <a:ea typeface="Arial"/>
              <a:cs typeface="Arial"/>
              <a:sym typeface="Arial"/>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455602" y="331769"/>
            <a:ext cx="7015199" cy="3824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rPr>
              <a:t>Página de inicio</a:t>
            </a:r>
          </a:p>
        </p:txBody>
      </p:sp>
      <p:sp>
        <p:nvSpPr>
          <p:cNvPr id="282" name="Shape 282"/>
          <p:cNvSpPr/>
          <p:nvPr/>
        </p:nvSpPr>
        <p:spPr>
          <a:xfrm>
            <a:off x="7677135" y="457177"/>
            <a:ext cx="1009642" cy="352417"/>
          </a:xfrm>
          <a:prstGeom prst="rect">
            <a:avLst/>
          </a:prstGeom>
          <a:blipFill>
            <a:blip r:embed="rId3"/>
            <a:stretch>
              <a:fillRect/>
            </a:stretch>
          </a:blipFill>
        </p:spPr>
      </p:sp>
      <p:sp>
        <p:nvSpPr>
          <p:cNvPr id="283" name="Shape 283"/>
          <p:cNvSpPr txBox="1"/>
          <p:nvPr/>
        </p:nvSpPr>
        <p:spPr>
          <a:xfrm>
            <a:off x="769800" y="1734650"/>
            <a:ext cx="7015199" cy="3932100"/>
          </a:xfrm>
          <a:prstGeom prst="rect">
            <a:avLst/>
          </a:prstGeom>
          <a:noFill/>
        </p:spPr>
        <p:txBody>
          <a:bodyPr lIns="91425" tIns="91425" rIns="91425" bIns="91425" anchor="t" anchorCtr="0">
            <a:noAutofit/>
          </a:bodyPr>
          <a:lstStyle/>
          <a:p>
            <a:pPr lvl="0" rtl="0">
              <a:buNone/>
            </a:pPr>
            <a:r>
              <a:rPr lang="es" sz="2400"/>
              <a:t>DEMOSTRACIÓN EN EL NAVEGADOR</a:t>
            </a:r>
          </a:p>
          <a:p>
            <a:endParaRPr lang="es" sz="2400"/>
          </a:p>
          <a:p>
            <a:pPr marL="457200" lvl="0" indent="-419100" rtl="0">
              <a:buClr>
                <a:srgbClr val="000000"/>
              </a:buClr>
              <a:buSzPct val="166666"/>
              <a:buFont typeface="Arial"/>
              <a:buChar char="•"/>
            </a:pPr>
            <a:r>
              <a:rPr lang="es" sz="3000"/>
              <a:t>Lo más visitado</a:t>
            </a:r>
          </a:p>
          <a:p>
            <a:pPr marL="457200" lvl="0" indent="-419100" rtl="0">
              <a:buClr>
                <a:srgbClr val="000000"/>
              </a:buClr>
              <a:buSzPct val="166666"/>
              <a:buFont typeface="Arial"/>
              <a:buChar char="•"/>
            </a:pPr>
            <a:r>
              <a:rPr lang="es" sz="3000"/>
              <a:t>Google Apps</a:t>
            </a:r>
          </a:p>
          <a:p>
            <a:pPr marL="914400" lvl="1" indent="-419100" rtl="0">
              <a:buClr>
                <a:srgbClr val="000000"/>
              </a:buClr>
              <a:buSzPct val="100000"/>
              <a:buFont typeface="Courier New"/>
              <a:buChar char="o"/>
            </a:pPr>
            <a:r>
              <a:rPr lang="es" sz="3000"/>
              <a:t>Web Store</a:t>
            </a:r>
          </a:p>
          <a:p>
            <a:pPr marL="1371600" lvl="2" indent="-419100" rtl="0">
              <a:buClr>
                <a:srgbClr val="000000"/>
              </a:buClr>
              <a:buSzPct val="100000"/>
              <a:buFont typeface="Wingdings"/>
              <a:buChar char="§"/>
            </a:pPr>
            <a:r>
              <a:rPr lang="es" sz="3000"/>
              <a:t>Google News</a:t>
            </a:r>
          </a:p>
          <a:p>
            <a:pPr marL="1371600" lvl="2" indent="-419100" rtl="0">
              <a:buClr>
                <a:srgbClr val="000000"/>
              </a:buClr>
              <a:buSzPct val="100000"/>
              <a:buFont typeface="Wingdings"/>
              <a:buChar char="§"/>
            </a:pPr>
            <a:r>
              <a:rPr lang="es" sz="3000"/>
              <a:t>Clima</a:t>
            </a:r>
          </a:p>
          <a:p>
            <a:pPr marL="1371600" lvl="2" indent="-419100" rtl="0">
              <a:buClr>
                <a:srgbClr val="000000"/>
              </a:buClr>
              <a:buSzPct val="100000"/>
              <a:buFont typeface="Wingdings"/>
              <a:buChar char="§"/>
            </a:pPr>
            <a:r>
              <a:rPr lang="es" sz="3000"/>
              <a:t>Productividad...</a:t>
            </a:r>
          </a:p>
          <a:p>
            <a:endParaRPr lang="es" sz="3000"/>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p:nvPr/>
        </p:nvSpPr>
        <p:spPr>
          <a:xfrm>
            <a:off x="7677135" y="457177"/>
            <a:ext cx="1009642" cy="352417"/>
          </a:xfrm>
          <a:prstGeom prst="rect">
            <a:avLst/>
          </a:prstGeom>
          <a:blipFill>
            <a:blip r:embed="rId3"/>
            <a:stretch>
              <a:fillRect/>
            </a:stretch>
          </a:blipFill>
        </p:spPr>
      </p:sp>
      <p:sp>
        <p:nvSpPr>
          <p:cNvPr id="289" name="Shape 289"/>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290" name="Shape 290"/>
          <p:cNvSpPr/>
          <p:nvPr/>
        </p:nvSpPr>
        <p:spPr>
          <a:xfrm>
            <a:off x="457200" y="847709"/>
            <a:ext cx="8239117" cy="9517"/>
          </a:xfrm>
          <a:prstGeom prst="rect">
            <a:avLst/>
          </a:prstGeom>
          <a:blipFill>
            <a:blip r:embed="rId4"/>
            <a:stretch>
              <a:fillRect/>
            </a:stretch>
          </a:blipFill>
        </p:spPr>
      </p:sp>
      <p:sp>
        <p:nvSpPr>
          <p:cNvPr id="291" name="Shape 291"/>
          <p:cNvSpPr/>
          <p:nvPr/>
        </p:nvSpPr>
        <p:spPr>
          <a:xfrm>
            <a:off x="457200" y="6515100"/>
            <a:ext cx="8239117" cy="9517"/>
          </a:xfrm>
          <a:prstGeom prst="rect">
            <a:avLst/>
          </a:prstGeom>
          <a:blipFill>
            <a:blip r:embed="rId4"/>
            <a:stretch>
              <a:fillRect/>
            </a:stretch>
          </a:blipFill>
        </p:spPr>
      </p:sp>
      <p:sp>
        <p:nvSpPr>
          <p:cNvPr id="292" name="Shape 292"/>
          <p:cNvSpPr txBox="1">
            <a:spLocks noGrp="1"/>
          </p:cNvSpPr>
          <p:nvPr>
            <p:ph type="title"/>
          </p:nvPr>
        </p:nvSpPr>
        <p:spPr>
          <a:xfrm>
            <a:off x="455602" y="331769"/>
            <a:ext cx="7015199" cy="3824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Configuración</a:t>
            </a:r>
          </a:p>
        </p:txBody>
      </p:sp>
      <p:sp>
        <p:nvSpPr>
          <p:cNvPr id="293" name="Shape 293"/>
          <p:cNvSpPr txBox="1"/>
          <p:nvPr/>
        </p:nvSpPr>
        <p:spPr>
          <a:xfrm>
            <a:off x="4297680" y="1828777"/>
            <a:ext cx="4751977" cy="3523994"/>
          </a:xfrm>
          <a:prstGeom prst="rect">
            <a:avLst/>
          </a:prstGeom>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45833"/>
              <a:buFont typeface="Arial"/>
              <a:buNone/>
            </a:pPr>
            <a:r>
              <a:rPr lang="es" sz="2400">
                <a:solidFill>
                  <a:srgbClr val="444444"/>
                </a:solidFill>
                <a:latin typeface="Arial"/>
                <a:ea typeface="Arial"/>
                <a:cs typeface="Arial"/>
                <a:sym typeface="Arial"/>
              </a:rPr>
              <a:t>Personaliza Google Chrome de acuerdo a tus gustos y necesidades.</a:t>
            </a:r>
          </a:p>
          <a:p>
            <a:endParaRPr lang="es" sz="2400">
              <a:solidFill>
                <a:srgbClr val="444444"/>
              </a:solidFill>
              <a:latin typeface="Arial"/>
              <a:ea typeface="Arial"/>
              <a:cs typeface="Arial"/>
              <a:sym typeface="Arial"/>
            </a:endParaRPr>
          </a:p>
          <a:p>
            <a:endParaRPr lang="es" sz="2400">
              <a:solidFill>
                <a:srgbClr val="444444"/>
              </a:solidFill>
              <a:latin typeface="Arial"/>
              <a:ea typeface="Arial"/>
              <a:cs typeface="Arial"/>
              <a:sym typeface="Arial"/>
            </a:endParaRPr>
          </a:p>
          <a:p>
            <a:pPr marL="381000" lvl="0" indent="-203200" rtl="0">
              <a:lnSpc>
                <a:spcPct val="115000"/>
              </a:lnSpc>
              <a:spcBef>
                <a:spcPts val="0"/>
              </a:spcBef>
              <a:spcAft>
                <a:spcPts val="0"/>
              </a:spcAft>
              <a:buClr>
                <a:srgbClr val="444444"/>
              </a:buClr>
              <a:buSzPct val="166666"/>
              <a:buFont typeface="Arial"/>
              <a:buChar char="•"/>
            </a:pPr>
            <a:r>
              <a:rPr lang="es" sz="2400">
                <a:solidFill>
                  <a:srgbClr val="444444"/>
                </a:solidFill>
                <a:latin typeface="Arial"/>
                <a:ea typeface="Arial"/>
                <a:cs typeface="Arial"/>
                <a:sym typeface="Arial"/>
              </a:rPr>
              <a:t>Da clic en el menú de herramientas. </a:t>
            </a:r>
          </a:p>
          <a:p>
            <a:endParaRPr lang="es" sz="2400">
              <a:solidFill>
                <a:srgbClr val="444444"/>
              </a:solidFill>
              <a:latin typeface="Arial"/>
              <a:ea typeface="Arial"/>
              <a:cs typeface="Arial"/>
              <a:sym typeface="Arial"/>
            </a:endParaRPr>
          </a:p>
          <a:p>
            <a:pPr marL="381000" lvl="0" indent="-203200" rtl="0">
              <a:lnSpc>
                <a:spcPct val="115000"/>
              </a:lnSpc>
              <a:spcBef>
                <a:spcPts val="0"/>
              </a:spcBef>
              <a:spcAft>
                <a:spcPts val="0"/>
              </a:spcAft>
              <a:buClr>
                <a:srgbClr val="444444"/>
              </a:buClr>
              <a:buSzPct val="166666"/>
              <a:buFont typeface="Arial"/>
              <a:buChar char="•"/>
            </a:pPr>
            <a:r>
              <a:rPr lang="es" sz="2400">
                <a:solidFill>
                  <a:srgbClr val="444444"/>
                </a:solidFill>
                <a:latin typeface="Arial"/>
                <a:ea typeface="Arial"/>
                <a:cs typeface="Arial"/>
                <a:sym typeface="Arial"/>
              </a:rPr>
              <a:t>Selecciona "Configuración"</a:t>
            </a:r>
          </a:p>
        </p:txBody>
      </p:sp>
      <p:sp>
        <p:nvSpPr>
          <p:cNvPr id="294" name="Shape 294"/>
          <p:cNvSpPr txBox="1"/>
          <p:nvPr/>
        </p:nvSpPr>
        <p:spPr>
          <a:xfrm>
            <a:off x="548639" y="2560297"/>
            <a:ext cx="2961697" cy="2398837"/>
          </a:xfrm>
          <a:prstGeom prst="rect">
            <a:avLst/>
          </a:prstGeom>
        </p:spPr>
        <p:txBody>
          <a:bodyPr lIns="91425" tIns="91425" rIns="91425" bIns="91425" anchor="t" anchorCtr="0">
            <a:noAutofit/>
          </a:bodyPr>
          <a:lstStyle/>
          <a:p>
            <a:pPr>
              <a:buNone/>
            </a:pPr>
            <a:r>
              <a:rPr lang="es" sz="2000">
                <a:solidFill>
                  <a:srgbClr val="000000"/>
                </a:solidFill>
                <a:latin typeface="Arial"/>
                <a:ea typeface="Arial"/>
                <a:cs typeface="Arial"/>
                <a:sym typeface="Arial"/>
              </a:rPr>
              <a:t> </a:t>
            </a:r>
          </a:p>
        </p:txBody>
      </p:sp>
      <p:sp>
        <p:nvSpPr>
          <p:cNvPr id="295" name="Shape 295"/>
          <p:cNvSpPr/>
          <p:nvPr/>
        </p:nvSpPr>
        <p:spPr>
          <a:xfrm>
            <a:off x="457200" y="1097279"/>
            <a:ext cx="3703320" cy="5429227"/>
          </a:xfrm>
          <a:prstGeom prst="rect">
            <a:avLst/>
          </a:prstGeom>
          <a:blipFill>
            <a:blip r:embed="rId5"/>
            <a:stretch>
              <a:fillRect/>
            </a:stretch>
          </a:blipFill>
        </p:spPr>
      </p:sp>
      <p:sp>
        <p:nvSpPr>
          <p:cNvPr id="296" name="Shape 296"/>
          <p:cNvSpPr/>
          <p:nvPr/>
        </p:nvSpPr>
        <p:spPr>
          <a:xfrm>
            <a:off x="3872728" y="1442975"/>
            <a:ext cx="231875" cy="241399"/>
          </a:xfrm>
          <a:prstGeom prst="rect">
            <a:avLst/>
          </a:prstGeom>
          <a:blipFill>
            <a:blip r:embed="rId6"/>
            <a:stretch>
              <a:fillRect/>
            </a:stretch>
          </a:blipFill>
        </p:spPr>
      </p:sp>
      <p:sp>
        <p:nvSpPr>
          <p:cNvPr id="297" name="Shape 297"/>
          <p:cNvSpPr/>
          <p:nvPr/>
        </p:nvSpPr>
        <p:spPr>
          <a:xfrm>
            <a:off x="406725" y="1016825"/>
            <a:ext cx="4055999" cy="382499"/>
          </a:xfrm>
          <a:prstGeom prst="rect">
            <a:avLst/>
          </a:prstGeom>
          <a:solidFill>
            <a:srgbClr val="FFFFFF"/>
          </a:solidFill>
          <a:ln>
            <a:noFill/>
          </a:ln>
        </p:spPr>
        <p:txBody>
          <a:bodyPr lIns="91425" tIns="91425" rIns="91425" bIns="91425" anchor="ctr" anchorCtr="0">
            <a:noAutofit/>
          </a:bodyPr>
          <a:lstStyle/>
          <a:p>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p:nvPr/>
        </p:nvSpPr>
        <p:spPr>
          <a:xfrm>
            <a:off x="7677135" y="457177"/>
            <a:ext cx="1009642" cy="352417"/>
          </a:xfrm>
          <a:prstGeom prst="rect">
            <a:avLst/>
          </a:prstGeom>
          <a:blipFill>
            <a:blip r:embed="rId3"/>
            <a:stretch>
              <a:fillRect/>
            </a:stretch>
          </a:blipFill>
        </p:spPr>
      </p:sp>
      <p:sp>
        <p:nvSpPr>
          <p:cNvPr id="303" name="Shape 303"/>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04" name="Shape 304"/>
          <p:cNvSpPr/>
          <p:nvPr/>
        </p:nvSpPr>
        <p:spPr>
          <a:xfrm>
            <a:off x="457200" y="847709"/>
            <a:ext cx="8239117" cy="9517"/>
          </a:xfrm>
          <a:prstGeom prst="rect">
            <a:avLst/>
          </a:prstGeom>
          <a:blipFill>
            <a:blip r:embed="rId4"/>
            <a:stretch>
              <a:fillRect/>
            </a:stretch>
          </a:blipFill>
        </p:spPr>
      </p:sp>
      <p:sp>
        <p:nvSpPr>
          <p:cNvPr id="305" name="Shape 305"/>
          <p:cNvSpPr/>
          <p:nvPr/>
        </p:nvSpPr>
        <p:spPr>
          <a:xfrm>
            <a:off x="457200" y="6515100"/>
            <a:ext cx="8239117" cy="9517"/>
          </a:xfrm>
          <a:prstGeom prst="rect">
            <a:avLst/>
          </a:prstGeom>
          <a:blipFill>
            <a:blip r:embed="rId4"/>
            <a:stretch>
              <a:fillRect/>
            </a:stretch>
          </a:blipFill>
        </p:spPr>
      </p:sp>
      <p:sp>
        <p:nvSpPr>
          <p:cNvPr id="306" name="Shape 306"/>
          <p:cNvSpPr txBox="1">
            <a:spLocks noGrp="1"/>
          </p:cNvSpPr>
          <p:nvPr>
            <p:ph type="title"/>
          </p:nvPr>
        </p:nvSpPr>
        <p:spPr>
          <a:xfrm>
            <a:off x="455602" y="407969"/>
            <a:ext cx="7015162" cy="382567"/>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Configuración</a:t>
            </a:r>
          </a:p>
        </p:txBody>
      </p:sp>
      <p:sp>
        <p:nvSpPr>
          <p:cNvPr id="307" name="Shape 307"/>
          <p:cNvSpPr txBox="1"/>
          <p:nvPr/>
        </p:nvSpPr>
        <p:spPr>
          <a:xfrm>
            <a:off x="528800" y="1297000"/>
            <a:ext cx="8615100" cy="3524100"/>
          </a:xfrm>
          <a:prstGeom prst="rect">
            <a:avLst/>
          </a:prstGeom>
        </p:spPr>
        <p:txBody>
          <a:bodyPr lIns="91425" tIns="91425" rIns="91425" bIns="91425" anchor="t" anchorCtr="0">
            <a:noAutofit/>
          </a:bodyPr>
          <a:lstStyle/>
          <a:p>
            <a:pPr lvl="0" rtl="0">
              <a:buNone/>
            </a:pPr>
            <a:r>
              <a:rPr lang="es" sz="2400">
                <a:solidFill>
                  <a:srgbClr val="FF0000"/>
                </a:solidFill>
              </a:rPr>
              <a:t>DEMOSTRACIÓN EN EL NAVEGADOR: </a:t>
            </a:r>
          </a:p>
          <a:p>
            <a:endParaRPr lang="es" sz="2400">
              <a:solidFill>
                <a:srgbClr val="FF0000"/>
              </a:solidFill>
            </a:endParaRPr>
          </a:p>
          <a:p>
            <a:pPr lvl="0" rtl="0">
              <a:buNone/>
            </a:pPr>
            <a:r>
              <a:rPr lang="es" sz="2400">
                <a:solidFill>
                  <a:srgbClr val="444444"/>
                </a:solidFill>
                <a:latin typeface="Arial"/>
                <a:ea typeface="Arial"/>
                <a:cs typeface="Arial"/>
                <a:sym typeface="Arial"/>
              </a:rPr>
              <a:t>Configuración</a:t>
            </a:r>
            <a:r>
              <a:rPr lang="es" sz="2400">
                <a:solidFill>
                  <a:srgbClr val="444444"/>
                </a:solidFill>
              </a:rPr>
              <a:t>, </a:t>
            </a:r>
            <a:r>
              <a:rPr lang="es" sz="2400">
                <a:solidFill>
                  <a:srgbClr val="444444"/>
                </a:solidFill>
                <a:latin typeface="Arial"/>
                <a:ea typeface="Arial"/>
                <a:cs typeface="Arial"/>
                <a:sym typeface="Arial"/>
              </a:rPr>
              <a:t>tiene las siguientes opciones:  </a:t>
            </a:r>
          </a:p>
          <a:p>
            <a:endParaRPr lang="es" sz="2400">
              <a:solidFill>
                <a:srgbClr val="444444"/>
              </a:solidFill>
              <a:latin typeface="Arial"/>
              <a:ea typeface="Arial"/>
              <a:cs typeface="Arial"/>
              <a:sym typeface="Arial"/>
            </a:endParaRPr>
          </a:p>
          <a:p>
            <a:endParaRPr lang="es" sz="2400">
              <a:solidFill>
                <a:srgbClr val="444444"/>
              </a:solidFill>
              <a:latin typeface="Arial"/>
              <a:ea typeface="Arial"/>
              <a:cs typeface="Arial"/>
              <a:sym typeface="Arial"/>
            </a:endParaRPr>
          </a:p>
          <a:p>
            <a:pPr marL="381000" lvl="0" indent="-203200" rtl="0">
              <a:lnSpc>
                <a:spcPct val="150000"/>
              </a:lnSpc>
              <a:spcBef>
                <a:spcPts val="0"/>
              </a:spcBef>
              <a:spcAft>
                <a:spcPts val="0"/>
              </a:spcAft>
              <a:buClr>
                <a:srgbClr val="444444"/>
              </a:buClr>
              <a:buSzPct val="166666"/>
              <a:buFont typeface="Arial"/>
              <a:buChar char="•"/>
            </a:pPr>
            <a:r>
              <a:rPr lang="es" sz="2400">
                <a:solidFill>
                  <a:srgbClr val="444444"/>
                </a:solidFill>
              </a:rPr>
              <a:t>Iniciar Sesión</a:t>
            </a:r>
          </a:p>
          <a:p>
            <a:pPr marL="381000" lvl="0" indent="-203200" rtl="0">
              <a:lnSpc>
                <a:spcPct val="150000"/>
              </a:lnSpc>
              <a:spcBef>
                <a:spcPts val="0"/>
              </a:spcBef>
              <a:spcAft>
                <a:spcPts val="0"/>
              </a:spcAft>
              <a:buClr>
                <a:srgbClr val="444444"/>
              </a:buClr>
              <a:buSzPct val="166666"/>
              <a:buFont typeface="Arial"/>
              <a:buChar char="•"/>
            </a:pPr>
            <a:r>
              <a:rPr lang="es" sz="2400">
                <a:solidFill>
                  <a:srgbClr val="444444"/>
                </a:solidFill>
              </a:rPr>
              <a:t> Al Iniciar</a:t>
            </a:r>
          </a:p>
          <a:p>
            <a:pPr marL="381000" lvl="0" indent="-203200" rtl="0">
              <a:lnSpc>
                <a:spcPct val="150000"/>
              </a:lnSpc>
              <a:spcBef>
                <a:spcPts val="0"/>
              </a:spcBef>
              <a:spcAft>
                <a:spcPts val="0"/>
              </a:spcAft>
              <a:buClr>
                <a:srgbClr val="444444"/>
              </a:buClr>
              <a:buSzPct val="166666"/>
              <a:buFont typeface="Arial"/>
              <a:buChar char="•"/>
            </a:pPr>
            <a:r>
              <a:rPr lang="es" sz="2400">
                <a:solidFill>
                  <a:srgbClr val="444444"/>
                </a:solidFill>
              </a:rPr>
              <a:t> Aspecto</a:t>
            </a:r>
          </a:p>
          <a:p>
            <a:pPr marL="381000" lvl="0" indent="-203200" rtl="0">
              <a:lnSpc>
                <a:spcPct val="150000"/>
              </a:lnSpc>
              <a:spcBef>
                <a:spcPts val="0"/>
              </a:spcBef>
              <a:spcAft>
                <a:spcPts val="0"/>
              </a:spcAft>
              <a:buClr>
                <a:srgbClr val="444444"/>
              </a:buClr>
              <a:buSzPct val="166666"/>
              <a:buFont typeface="Arial"/>
              <a:buChar char="•"/>
            </a:pPr>
            <a:r>
              <a:rPr lang="es" sz="2400">
                <a:solidFill>
                  <a:srgbClr val="444444"/>
                </a:solidFill>
              </a:rPr>
              <a:t> Búsqueda</a:t>
            </a:r>
            <a:r>
              <a:rPr lang="es" sz="2400">
                <a:solidFill>
                  <a:srgbClr val="444444"/>
                </a:solidFill>
                <a:latin typeface="Arial"/>
                <a:ea typeface="Arial"/>
                <a:cs typeface="Arial"/>
                <a:sym typeface="Arial"/>
              </a:rPr>
              <a:t> </a:t>
            </a:r>
          </a:p>
          <a:p>
            <a:pPr marL="381000" lvl="0" indent="-203200" rtl="0">
              <a:lnSpc>
                <a:spcPct val="150000"/>
              </a:lnSpc>
              <a:spcBef>
                <a:spcPts val="0"/>
              </a:spcBef>
              <a:spcAft>
                <a:spcPts val="0"/>
              </a:spcAft>
              <a:buClr>
                <a:srgbClr val="444444"/>
              </a:buClr>
              <a:buSzPct val="166666"/>
              <a:buFont typeface="Arial"/>
              <a:buChar char="•"/>
            </a:pPr>
            <a:r>
              <a:rPr lang="es" sz="2400">
                <a:solidFill>
                  <a:srgbClr val="444444"/>
                </a:solidFill>
              </a:rPr>
              <a:t> Usuarios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p:nvPr/>
        </p:nvSpPr>
        <p:spPr>
          <a:xfrm>
            <a:off x="7677135" y="457177"/>
            <a:ext cx="1009642" cy="352417"/>
          </a:xfrm>
          <a:prstGeom prst="rect">
            <a:avLst/>
          </a:prstGeom>
          <a:blipFill>
            <a:blip r:embed="rId3"/>
            <a:stretch>
              <a:fillRect/>
            </a:stretch>
          </a:blipFill>
        </p:spPr>
      </p:sp>
      <p:sp>
        <p:nvSpPr>
          <p:cNvPr id="313" name="Shape 313"/>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14" name="Shape 314"/>
          <p:cNvSpPr/>
          <p:nvPr/>
        </p:nvSpPr>
        <p:spPr>
          <a:xfrm>
            <a:off x="457200" y="847709"/>
            <a:ext cx="8239117" cy="9517"/>
          </a:xfrm>
          <a:prstGeom prst="rect">
            <a:avLst/>
          </a:prstGeom>
          <a:blipFill>
            <a:blip r:embed="rId4"/>
            <a:stretch>
              <a:fillRect/>
            </a:stretch>
          </a:blipFill>
        </p:spPr>
      </p:sp>
      <p:sp>
        <p:nvSpPr>
          <p:cNvPr id="315" name="Shape 315"/>
          <p:cNvSpPr/>
          <p:nvPr/>
        </p:nvSpPr>
        <p:spPr>
          <a:xfrm>
            <a:off x="457200" y="6515100"/>
            <a:ext cx="8239117" cy="9517"/>
          </a:xfrm>
          <a:prstGeom prst="rect">
            <a:avLst/>
          </a:prstGeom>
          <a:blipFill>
            <a:blip r:embed="rId4"/>
            <a:stretch>
              <a:fillRect/>
            </a:stretch>
          </a:blipFill>
        </p:spPr>
      </p:sp>
      <p:sp>
        <p:nvSpPr>
          <p:cNvPr id="316" name="Shape 316"/>
          <p:cNvSpPr txBox="1">
            <a:spLocks noGrp="1"/>
          </p:cNvSpPr>
          <p:nvPr>
            <p:ph type="title"/>
          </p:nvPr>
        </p:nvSpPr>
        <p:spPr>
          <a:xfrm>
            <a:off x="455602" y="331769"/>
            <a:ext cx="7015199" cy="3824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Configuración</a:t>
            </a:r>
          </a:p>
        </p:txBody>
      </p:sp>
      <p:sp>
        <p:nvSpPr>
          <p:cNvPr id="317" name="Shape 317"/>
          <p:cNvSpPr txBox="1"/>
          <p:nvPr/>
        </p:nvSpPr>
        <p:spPr>
          <a:xfrm>
            <a:off x="457200" y="990652"/>
            <a:ext cx="7973100" cy="5619300"/>
          </a:xfrm>
          <a:prstGeom prst="rect">
            <a:avLst/>
          </a:prstGeom>
        </p:spPr>
        <p:txBody>
          <a:bodyPr lIns="91425" tIns="91425" rIns="91425" bIns="91425" anchor="t" anchorCtr="0">
            <a:noAutofit/>
          </a:bodyPr>
          <a:lstStyle/>
          <a:p>
            <a:pPr lvl="0" rtl="0">
              <a:lnSpc>
                <a:spcPct val="115000"/>
              </a:lnSpc>
              <a:buNone/>
            </a:pPr>
            <a:r>
              <a:rPr lang="es" sz="3000">
                <a:solidFill>
                  <a:srgbClr val="FF0000"/>
                </a:solidFill>
              </a:rPr>
              <a:t>DEMOSTRACIÓN EN EL NAVEGADOR:</a:t>
            </a:r>
          </a:p>
          <a:p>
            <a:endParaRPr lang="es" sz="3000">
              <a:solidFill>
                <a:srgbClr val="FF0000"/>
              </a:solidFill>
            </a:endParaRPr>
          </a:p>
          <a:p>
            <a:pPr lvl="0" rtl="0">
              <a:lnSpc>
                <a:spcPct val="115000"/>
              </a:lnSpc>
              <a:buNone/>
            </a:pPr>
            <a:r>
              <a:rPr lang="es" sz="3000">
                <a:solidFill>
                  <a:srgbClr val="444444"/>
                </a:solidFill>
              </a:rPr>
              <a:t>Configuración Avanzada:</a:t>
            </a:r>
          </a:p>
          <a:p>
            <a:pPr marL="457200" lvl="0" indent="-317500" rtl="0">
              <a:lnSpc>
                <a:spcPct val="115000"/>
              </a:lnSpc>
              <a:buClr>
                <a:srgbClr val="000000"/>
              </a:buClr>
              <a:buSzPct val="83333"/>
              <a:buFont typeface="Arial"/>
              <a:buChar char="•"/>
            </a:pPr>
            <a:r>
              <a:rPr lang="es" sz="2800">
                <a:solidFill>
                  <a:srgbClr val="444444"/>
                </a:solidFill>
              </a:rPr>
              <a:t>Privacidad</a:t>
            </a:r>
          </a:p>
          <a:p>
            <a:pPr marL="457200" lvl="0" indent="-317500" rtl="0">
              <a:lnSpc>
                <a:spcPct val="115000"/>
              </a:lnSpc>
              <a:buClr>
                <a:srgbClr val="000000"/>
              </a:buClr>
              <a:buSzPct val="83333"/>
              <a:buFont typeface="Arial"/>
              <a:buChar char="•"/>
            </a:pPr>
            <a:r>
              <a:rPr lang="es" sz="2800">
                <a:solidFill>
                  <a:srgbClr val="444444"/>
                </a:solidFill>
              </a:rPr>
              <a:t>Contraseñas y formularios</a:t>
            </a:r>
          </a:p>
          <a:p>
            <a:pPr marL="457200" lvl="0" indent="-317500" rtl="0">
              <a:lnSpc>
                <a:spcPct val="115000"/>
              </a:lnSpc>
              <a:buClr>
                <a:srgbClr val="000000"/>
              </a:buClr>
              <a:buSzPct val="83333"/>
              <a:buFont typeface="Arial"/>
              <a:buChar char="•"/>
            </a:pPr>
            <a:r>
              <a:rPr lang="es" sz="2800">
                <a:solidFill>
                  <a:srgbClr val="444444"/>
                </a:solidFill>
              </a:rPr>
              <a:t>Contenido Web</a:t>
            </a:r>
          </a:p>
          <a:p>
            <a:pPr marL="457200" lvl="0" indent="-317500" rtl="0">
              <a:lnSpc>
                <a:spcPct val="115000"/>
              </a:lnSpc>
              <a:buClr>
                <a:srgbClr val="000000"/>
              </a:buClr>
              <a:buSzPct val="83333"/>
              <a:buFont typeface="Arial"/>
              <a:buChar char="•"/>
            </a:pPr>
            <a:r>
              <a:rPr lang="es" sz="2800">
                <a:solidFill>
                  <a:srgbClr val="444444"/>
                </a:solidFill>
              </a:rPr>
              <a:t>Red</a:t>
            </a:r>
          </a:p>
          <a:p>
            <a:pPr marL="457200" lvl="0" indent="-317500" rtl="0">
              <a:lnSpc>
                <a:spcPct val="115000"/>
              </a:lnSpc>
              <a:buClr>
                <a:srgbClr val="000000"/>
              </a:buClr>
              <a:buSzPct val="83333"/>
              <a:buFont typeface="Arial"/>
              <a:buChar char="•"/>
            </a:pPr>
            <a:r>
              <a:rPr lang="es" sz="2800">
                <a:solidFill>
                  <a:srgbClr val="444444"/>
                </a:solidFill>
              </a:rPr>
              <a:t>Idiomas</a:t>
            </a:r>
          </a:p>
          <a:p>
            <a:pPr marL="457200" lvl="0" indent="-317500" rtl="0">
              <a:lnSpc>
                <a:spcPct val="115000"/>
              </a:lnSpc>
              <a:buClr>
                <a:srgbClr val="000000"/>
              </a:buClr>
              <a:buSzPct val="83333"/>
              <a:buFont typeface="Arial"/>
              <a:buChar char="•"/>
            </a:pPr>
            <a:r>
              <a:rPr lang="es" sz="2800">
                <a:solidFill>
                  <a:srgbClr val="444444"/>
                </a:solidFill>
              </a:rPr>
              <a:t>Descargas</a:t>
            </a:r>
          </a:p>
          <a:p>
            <a:pPr marL="457200" lvl="0" indent="-317500" rtl="0">
              <a:lnSpc>
                <a:spcPct val="115000"/>
              </a:lnSpc>
              <a:buClr>
                <a:srgbClr val="000000"/>
              </a:buClr>
              <a:buSzPct val="83333"/>
              <a:buFont typeface="Arial"/>
              <a:buChar char="•"/>
            </a:pPr>
            <a:r>
              <a:rPr lang="es" sz="2800">
                <a:solidFill>
                  <a:srgbClr val="444444"/>
                </a:solidFill>
              </a:rPr>
              <a:t>HTTPS/SSL</a:t>
            </a:r>
          </a:p>
          <a:p>
            <a:pPr marL="457200" lvl="0" indent="-317500" rtl="0">
              <a:lnSpc>
                <a:spcPct val="115000"/>
              </a:lnSpc>
              <a:buClr>
                <a:srgbClr val="000000"/>
              </a:buClr>
              <a:buSzPct val="83333"/>
              <a:buFont typeface="Arial"/>
              <a:buChar char="•"/>
            </a:pPr>
            <a:r>
              <a:rPr lang="es" sz="2800">
                <a:solidFill>
                  <a:srgbClr val="444444"/>
                </a:solidFill>
              </a:rPr>
              <a:t>Google Cloud Print</a:t>
            </a:r>
          </a:p>
          <a:p>
            <a:endParaRPr lang="es" sz="2800">
              <a:solidFill>
                <a:srgbClr val="444444"/>
              </a:solidFill>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p:nvPr/>
        </p:nvSpPr>
        <p:spPr>
          <a:xfrm>
            <a:off x="7677135" y="457177"/>
            <a:ext cx="1009642" cy="352417"/>
          </a:xfrm>
          <a:prstGeom prst="rect">
            <a:avLst/>
          </a:prstGeom>
          <a:blipFill>
            <a:blip r:embed="rId3"/>
            <a:stretch>
              <a:fillRect/>
            </a:stretch>
          </a:blipFill>
        </p:spPr>
      </p:sp>
      <p:sp>
        <p:nvSpPr>
          <p:cNvPr id="323" name="Shape 323"/>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24" name="Shape 324"/>
          <p:cNvSpPr/>
          <p:nvPr/>
        </p:nvSpPr>
        <p:spPr>
          <a:xfrm>
            <a:off x="457200" y="847709"/>
            <a:ext cx="8239117" cy="9517"/>
          </a:xfrm>
          <a:prstGeom prst="rect">
            <a:avLst/>
          </a:prstGeom>
          <a:blipFill>
            <a:blip r:embed="rId4"/>
            <a:stretch>
              <a:fillRect/>
            </a:stretch>
          </a:blipFill>
        </p:spPr>
      </p:sp>
      <p:sp>
        <p:nvSpPr>
          <p:cNvPr id="325" name="Shape 325"/>
          <p:cNvSpPr/>
          <p:nvPr/>
        </p:nvSpPr>
        <p:spPr>
          <a:xfrm>
            <a:off x="457200" y="6515100"/>
            <a:ext cx="8239117" cy="9517"/>
          </a:xfrm>
          <a:prstGeom prst="rect">
            <a:avLst/>
          </a:prstGeom>
          <a:blipFill>
            <a:blip r:embed="rId4"/>
            <a:stretch>
              <a:fillRect/>
            </a:stretch>
          </a:blipFill>
        </p:spPr>
      </p:sp>
      <p:sp>
        <p:nvSpPr>
          <p:cNvPr id="326" name="Shape 326"/>
          <p:cNvSpPr txBox="1">
            <a:spLocks noGrp="1"/>
          </p:cNvSpPr>
          <p:nvPr>
            <p:ph type="title"/>
          </p:nvPr>
        </p:nvSpPr>
        <p:spPr>
          <a:xfrm>
            <a:off x="455602" y="331769"/>
            <a:ext cx="7015199" cy="3824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Configuración: Avanzadas</a:t>
            </a:r>
          </a:p>
        </p:txBody>
      </p:sp>
      <p:sp>
        <p:nvSpPr>
          <p:cNvPr id="327" name="Shape 327"/>
          <p:cNvSpPr txBox="1"/>
          <p:nvPr/>
        </p:nvSpPr>
        <p:spPr>
          <a:xfrm>
            <a:off x="548639" y="1188720"/>
            <a:ext cx="7899997" cy="4419022"/>
          </a:xfrm>
          <a:prstGeom prst="rect">
            <a:avLst/>
          </a:prstGeom>
        </p:spPr>
        <p:txBody>
          <a:bodyPr lIns="91425" tIns="91425" rIns="91425" bIns="91425" anchor="t" anchorCtr="0">
            <a:noAutofit/>
          </a:bodyPr>
          <a:lstStyle/>
          <a:p>
            <a:pPr rtl="0">
              <a:buNone/>
            </a:pPr>
            <a:r>
              <a:rPr lang="es" sz="2800">
                <a:solidFill>
                  <a:srgbClr val="444444"/>
                </a:solidFill>
                <a:latin typeface="Arial"/>
                <a:ea typeface="Arial"/>
                <a:cs typeface="Arial"/>
                <a:sym typeface="Arial"/>
              </a:rPr>
              <a:t>Traducción en el Navegador:</a:t>
            </a:r>
          </a:p>
          <a:p>
            <a:pPr marL="0" marR="0" lvl="0" indent="0" algn="l" rtl="0">
              <a:lnSpc>
                <a:spcPct val="100000"/>
              </a:lnSpc>
              <a:spcBef>
                <a:spcPts val="0"/>
              </a:spcBef>
              <a:spcAft>
                <a:spcPts val="0"/>
              </a:spcAft>
              <a:buClr>
                <a:srgbClr val="000000"/>
              </a:buClr>
              <a:buSzPct val="50000"/>
              <a:buFont typeface="Arial"/>
              <a:buNone/>
            </a:pPr>
            <a:r>
              <a:rPr lang="es" sz="2200" i="1">
                <a:solidFill>
                  <a:srgbClr val="444444"/>
                </a:solidFill>
              </a:rPr>
              <a:t>Do you speak English</a:t>
            </a:r>
            <a:r>
              <a:rPr lang="es" sz="2200" b="0" i="1">
                <a:solidFill>
                  <a:srgbClr val="444444"/>
                </a:solidFill>
                <a:latin typeface="Arial"/>
                <a:ea typeface="Arial"/>
                <a:cs typeface="Arial"/>
                <a:sym typeface="Arial"/>
              </a:rPr>
              <a:t>? </a:t>
            </a:r>
            <a:r>
              <a:rPr lang="es" sz="2200" i="1">
                <a:solidFill>
                  <a:srgbClr val="434343"/>
                </a:solidFill>
              </a:rPr>
              <a:t>Google Chrome incorpora una barra de traducción que permite consultar más información en la Web independientemente del idioma en el que esté escrita la página web.</a:t>
            </a:r>
          </a:p>
          <a:p>
            <a:pPr rtl="0">
              <a:buNone/>
            </a:pPr>
            <a:r>
              <a:rPr lang="es" sz="2200" b="0">
                <a:solidFill>
                  <a:srgbClr val="444444"/>
                </a:solidFill>
                <a:latin typeface="Arial"/>
                <a:ea typeface="Arial"/>
                <a:cs typeface="Arial"/>
                <a:sym typeface="Arial"/>
              </a:rPr>
              <a:t/>
            </a:r>
            <a:br>
              <a:rPr lang="es" sz="2200" b="0">
                <a:solidFill>
                  <a:srgbClr val="444444"/>
                </a:solidFill>
                <a:latin typeface="Arial"/>
                <a:ea typeface="Arial"/>
                <a:cs typeface="Arial"/>
                <a:sym typeface="Arial"/>
              </a:rPr>
            </a:br>
            <a:r>
              <a:rPr lang="es" sz="2200" b="0">
                <a:solidFill>
                  <a:srgbClr val="444444"/>
                </a:solidFill>
                <a:latin typeface="Arial"/>
                <a:ea typeface="Arial"/>
                <a:cs typeface="Arial"/>
                <a:sym typeface="Arial"/>
              </a:rPr>
              <a:t>Busca la barra de traducción en la parte superior de la página cada vez que encuentres una página que no esté escrita en alguno de tus idiomas preferidos para las páginas web. </a:t>
            </a:r>
          </a:p>
          <a:p>
            <a:pPr marL="0" marR="0" lvl="0" indent="0" algn="l" rtl="0">
              <a:lnSpc>
                <a:spcPct val="100000"/>
              </a:lnSpc>
              <a:spcBef>
                <a:spcPts val="0"/>
              </a:spcBef>
              <a:spcAft>
                <a:spcPts val="0"/>
              </a:spcAft>
              <a:buClr>
                <a:srgbClr val="000000"/>
              </a:buClr>
              <a:buSzPct val="50000"/>
              <a:buFont typeface="Arial"/>
              <a:buNone/>
            </a:pPr>
            <a:r>
              <a:rPr lang="es" sz="2200" b="0">
                <a:solidFill>
                  <a:srgbClr val="444444"/>
                </a:solidFill>
                <a:latin typeface="Arial"/>
                <a:ea typeface="Arial"/>
                <a:cs typeface="Arial"/>
                <a:sym typeface="Arial"/>
              </a:rPr>
              <a:t/>
            </a:r>
            <a:br>
              <a:rPr lang="es" sz="2200" b="0">
                <a:solidFill>
                  <a:srgbClr val="444444"/>
                </a:solidFill>
                <a:latin typeface="Arial"/>
                <a:ea typeface="Arial"/>
                <a:cs typeface="Arial"/>
                <a:sym typeface="Arial"/>
              </a:rPr>
            </a:br>
            <a:r>
              <a:rPr lang="es" sz="2200" b="0">
                <a:solidFill>
                  <a:srgbClr val="444444"/>
                </a:solidFill>
                <a:latin typeface="Arial"/>
                <a:ea typeface="Arial"/>
                <a:cs typeface="Arial"/>
                <a:sym typeface="Arial"/>
              </a:rPr>
              <a:t>1. Para traducir la página, haz clic en Traducir. </a:t>
            </a:r>
          </a:p>
          <a:p>
            <a:pPr rtl="0">
              <a:buNone/>
            </a:pPr>
            <a:r>
              <a:rPr lang="es" sz="2200" b="0">
                <a:solidFill>
                  <a:srgbClr val="444444"/>
                </a:solidFill>
                <a:latin typeface="Arial"/>
                <a:ea typeface="Arial"/>
                <a:cs typeface="Arial"/>
                <a:sym typeface="Arial"/>
              </a:rPr>
              <a:t/>
            </a:r>
            <a:br>
              <a:rPr lang="es" sz="2200" b="0">
                <a:solidFill>
                  <a:srgbClr val="444444"/>
                </a:solidFill>
                <a:latin typeface="Arial"/>
                <a:ea typeface="Arial"/>
                <a:cs typeface="Arial"/>
                <a:sym typeface="Arial"/>
              </a:rPr>
            </a:br>
            <a:r>
              <a:rPr lang="es" sz="2200" b="0">
                <a:solidFill>
                  <a:srgbClr val="444444"/>
                </a:solidFill>
                <a:latin typeface="Arial"/>
                <a:ea typeface="Arial"/>
                <a:cs typeface="Arial"/>
                <a:sym typeface="Arial"/>
              </a:rPr>
              <a:t>2. Para rechazar la barra de traducción sin traducir la página, haz clic en No.</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p:nvPr/>
        </p:nvSpPr>
        <p:spPr>
          <a:xfrm>
            <a:off x="7677135" y="457177"/>
            <a:ext cx="1009642" cy="352417"/>
          </a:xfrm>
          <a:prstGeom prst="rect">
            <a:avLst/>
          </a:prstGeom>
          <a:blipFill>
            <a:blip r:embed="rId3"/>
            <a:stretch>
              <a:fillRect/>
            </a:stretch>
          </a:blipFill>
        </p:spPr>
      </p:sp>
      <p:sp>
        <p:nvSpPr>
          <p:cNvPr id="333" name="Shape 333"/>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34" name="Shape 334"/>
          <p:cNvSpPr/>
          <p:nvPr/>
        </p:nvSpPr>
        <p:spPr>
          <a:xfrm>
            <a:off x="457200" y="847709"/>
            <a:ext cx="8239117" cy="9517"/>
          </a:xfrm>
          <a:prstGeom prst="rect">
            <a:avLst/>
          </a:prstGeom>
          <a:blipFill>
            <a:blip r:embed="rId4"/>
            <a:stretch>
              <a:fillRect/>
            </a:stretch>
          </a:blipFill>
        </p:spPr>
      </p:sp>
      <p:sp>
        <p:nvSpPr>
          <p:cNvPr id="335" name="Shape 335"/>
          <p:cNvSpPr/>
          <p:nvPr/>
        </p:nvSpPr>
        <p:spPr>
          <a:xfrm>
            <a:off x="457200" y="6515100"/>
            <a:ext cx="8239117" cy="9517"/>
          </a:xfrm>
          <a:prstGeom prst="rect">
            <a:avLst/>
          </a:prstGeom>
          <a:blipFill>
            <a:blip r:embed="rId4"/>
            <a:stretch>
              <a:fillRect/>
            </a:stretch>
          </a:blipFill>
        </p:spPr>
      </p:sp>
      <p:sp>
        <p:nvSpPr>
          <p:cNvPr id="336" name="Shape 336"/>
          <p:cNvSpPr txBox="1">
            <a:spLocks noGrp="1"/>
          </p:cNvSpPr>
          <p:nvPr>
            <p:ph type="title"/>
          </p:nvPr>
        </p:nvSpPr>
        <p:spPr>
          <a:xfrm>
            <a:off x="455602" y="331769"/>
            <a:ext cx="7015199" cy="3824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Configuración: Avanzadas</a:t>
            </a:r>
          </a:p>
        </p:txBody>
      </p:sp>
      <p:sp>
        <p:nvSpPr>
          <p:cNvPr id="337" name="Shape 337"/>
          <p:cNvSpPr txBox="1"/>
          <p:nvPr/>
        </p:nvSpPr>
        <p:spPr>
          <a:xfrm>
            <a:off x="498258" y="1374719"/>
            <a:ext cx="8157000" cy="5349900"/>
          </a:xfrm>
          <a:prstGeom prst="rect">
            <a:avLst/>
          </a:prstGeom>
        </p:spPr>
        <p:txBody>
          <a:bodyPr lIns="91425" tIns="91425" rIns="91425" bIns="91425" anchor="t" anchorCtr="0">
            <a:noAutofit/>
          </a:bodyPr>
          <a:lstStyle/>
          <a:p>
            <a:pPr rtl="0">
              <a:buNone/>
            </a:pPr>
            <a:r>
              <a:rPr lang="es" sz="3000" b="1">
                <a:solidFill>
                  <a:srgbClr val="444444"/>
                </a:solidFill>
              </a:rPr>
              <a:t>DEMOSTRACIÓN EN EL NAVEGADOR:</a:t>
            </a:r>
          </a:p>
          <a:p>
            <a:endParaRPr lang="es" sz="3000" b="1">
              <a:solidFill>
                <a:srgbClr val="444444"/>
              </a:solidFill>
            </a:endParaRPr>
          </a:p>
          <a:p>
            <a:pPr marL="381000" marR="0" lvl="0" indent="-165100" algn="l" rtl="0">
              <a:lnSpc>
                <a:spcPct val="100000"/>
              </a:lnSpc>
              <a:spcBef>
                <a:spcPts val="0"/>
              </a:spcBef>
              <a:spcAft>
                <a:spcPts val="0"/>
              </a:spcAft>
              <a:buClr>
                <a:srgbClr val="444444"/>
              </a:buClr>
              <a:buSzPct val="99999"/>
              <a:buFont typeface="Arial"/>
              <a:buChar char="•"/>
            </a:pPr>
            <a:r>
              <a:rPr lang="es" sz="3000">
                <a:solidFill>
                  <a:srgbClr val="444444"/>
                </a:solidFill>
              </a:rPr>
              <a:t>Traducción en el Navegador:</a:t>
            </a:r>
          </a:p>
          <a:p>
            <a:endParaRPr lang="es" sz="3000">
              <a:solidFill>
                <a:srgbClr val="444444"/>
              </a:solidFill>
            </a:endParaRPr>
          </a:p>
          <a:p>
            <a:pPr marL="914400" marR="0" lvl="1" indent="-342900" algn="l" rtl="0">
              <a:lnSpc>
                <a:spcPct val="100000"/>
              </a:lnSpc>
              <a:spcBef>
                <a:spcPts val="0"/>
              </a:spcBef>
              <a:spcAft>
                <a:spcPts val="0"/>
              </a:spcAft>
              <a:buClr>
                <a:srgbClr val="444444"/>
              </a:buClr>
              <a:buSzPct val="60000"/>
              <a:buFont typeface="Courier New"/>
              <a:buChar char="o"/>
            </a:pPr>
            <a:r>
              <a:rPr lang="es" sz="3000">
                <a:solidFill>
                  <a:srgbClr val="444444"/>
                </a:solidFill>
              </a:rPr>
              <a:t>La barra de traducción</a:t>
            </a:r>
          </a:p>
          <a:p>
            <a:endParaRPr lang="es" sz="3000">
              <a:solidFill>
                <a:srgbClr val="444444"/>
              </a:solidFill>
            </a:endParaRPr>
          </a:p>
          <a:p>
            <a:pPr marL="914400" marR="0" lvl="1" indent="-342900" algn="l" rtl="0">
              <a:lnSpc>
                <a:spcPct val="100000"/>
              </a:lnSpc>
              <a:spcBef>
                <a:spcPts val="0"/>
              </a:spcBef>
              <a:spcAft>
                <a:spcPts val="0"/>
              </a:spcAft>
              <a:buClr>
                <a:srgbClr val="444444"/>
              </a:buClr>
              <a:buSzPct val="60000"/>
              <a:buFont typeface="Courier New"/>
              <a:buChar char="o"/>
            </a:pPr>
            <a:r>
              <a:rPr lang="es" sz="3000">
                <a:solidFill>
                  <a:srgbClr val="444444"/>
                </a:solidFill>
              </a:rPr>
              <a:t>Traducción automática</a:t>
            </a:r>
          </a:p>
          <a:p>
            <a:endParaRPr lang="es" sz="3000">
              <a:solidFill>
                <a:srgbClr val="444444"/>
              </a:solidFill>
            </a:endParaRPr>
          </a:p>
          <a:p>
            <a:pPr marL="914400" marR="0" lvl="1" indent="-342900" algn="l" rtl="0">
              <a:lnSpc>
                <a:spcPct val="100000"/>
              </a:lnSpc>
              <a:spcBef>
                <a:spcPts val="0"/>
              </a:spcBef>
              <a:spcAft>
                <a:spcPts val="0"/>
              </a:spcAft>
              <a:buClr>
                <a:srgbClr val="444444"/>
              </a:buClr>
              <a:buSzPct val="60000"/>
              <a:buFont typeface="Courier New"/>
              <a:buChar char="o"/>
            </a:pPr>
            <a:r>
              <a:rPr lang="es" sz="3000">
                <a:solidFill>
                  <a:srgbClr val="444444"/>
                </a:solidFill>
              </a:rPr>
              <a:t>Otras opciones</a:t>
            </a:r>
          </a:p>
          <a:p>
            <a:endParaRPr lang="es" sz="3000">
              <a:solidFill>
                <a:srgbClr val="444444"/>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p:nvPr/>
        </p:nvSpPr>
        <p:spPr>
          <a:xfrm>
            <a:off x="7677135" y="457177"/>
            <a:ext cx="1009642" cy="352417"/>
          </a:xfrm>
          <a:prstGeom prst="rect">
            <a:avLst/>
          </a:prstGeom>
          <a:blipFill>
            <a:blip r:embed="rId3"/>
            <a:stretch>
              <a:fillRect/>
            </a:stretch>
          </a:blipFill>
        </p:spPr>
      </p:sp>
      <p:sp>
        <p:nvSpPr>
          <p:cNvPr id="67" name="Shape 67"/>
          <p:cNvSpPr/>
          <p:nvPr/>
        </p:nvSpPr>
        <p:spPr>
          <a:xfrm>
            <a:off x="457200" y="847709"/>
            <a:ext cx="8239117" cy="9517"/>
          </a:xfrm>
          <a:prstGeom prst="rect">
            <a:avLst/>
          </a:prstGeom>
          <a:blipFill>
            <a:blip r:embed="rId4"/>
            <a:stretch>
              <a:fillRect/>
            </a:stretch>
          </a:blipFill>
        </p:spPr>
      </p:sp>
      <p:sp>
        <p:nvSpPr>
          <p:cNvPr id="68" name="Shape 68"/>
          <p:cNvSpPr/>
          <p:nvPr/>
        </p:nvSpPr>
        <p:spPr>
          <a:xfrm>
            <a:off x="457200" y="6515100"/>
            <a:ext cx="8239117" cy="9517"/>
          </a:xfrm>
          <a:prstGeom prst="rect">
            <a:avLst/>
          </a:prstGeom>
          <a:blipFill>
            <a:blip r:embed="rId4"/>
            <a:stretch>
              <a:fillRect/>
            </a:stretch>
          </a:blipFill>
        </p:spPr>
      </p:sp>
      <p:sp>
        <p:nvSpPr>
          <p:cNvPr id="69" name="Shape 69"/>
          <p:cNvSpPr txBox="1">
            <a:spLocks noGrp="1"/>
          </p:cNvSpPr>
          <p:nvPr>
            <p:ph type="title"/>
          </p:nvPr>
        </p:nvSpPr>
        <p:spPr>
          <a:xfrm>
            <a:off x="274319" y="365760"/>
            <a:ext cx="6876600" cy="624000"/>
          </a:xfrm>
          <a:prstGeom prst="rect">
            <a:avLst/>
          </a:prstGeom>
        </p:spPr>
        <p:txBody>
          <a:bodyPr lIns="91425" tIns="91425" rIns="91425" bIns="91425" anchor="t" anchorCtr="0">
            <a:noAutofit/>
          </a:bodyPr>
          <a:lstStyle/>
          <a:p>
            <a:pPr lvl="0" algn="l" rtl="0">
              <a:spcBef>
                <a:spcPts val="0"/>
              </a:spcBef>
              <a:spcAft>
                <a:spcPts val="0"/>
              </a:spcAft>
              <a:buNone/>
            </a:pPr>
            <a:r>
              <a:rPr lang="es" sz="3200">
                <a:solidFill>
                  <a:srgbClr val="0066CC"/>
                </a:solidFill>
                <a:latin typeface="Arial"/>
                <a:ea typeface="Arial"/>
                <a:cs typeface="Arial"/>
                <a:sym typeface="Arial"/>
              </a:rPr>
              <a:t>Plan de la Lección</a:t>
            </a:r>
          </a:p>
        </p:txBody>
      </p:sp>
      <p:sp>
        <p:nvSpPr>
          <p:cNvPr id="70" name="Shape 70"/>
          <p:cNvSpPr txBox="1"/>
          <p:nvPr/>
        </p:nvSpPr>
        <p:spPr>
          <a:xfrm>
            <a:off x="1010745" y="1313195"/>
            <a:ext cx="6872099" cy="4157400"/>
          </a:xfrm>
          <a:prstGeom prst="rect">
            <a:avLst/>
          </a:prstGeom>
        </p:spPr>
        <p:txBody>
          <a:bodyPr lIns="91425" tIns="91425" rIns="91425" bIns="91425" anchor="t" anchorCtr="0">
            <a:noAutofit/>
          </a:bodyPr>
          <a:lstStyle/>
          <a:p>
            <a:pPr lvl="0" rtl="0">
              <a:spcBef>
                <a:spcPts val="0"/>
              </a:spcBef>
              <a:spcAft>
                <a:spcPts val="0"/>
              </a:spcAft>
              <a:buNone/>
            </a:pPr>
            <a:r>
              <a:rPr lang="es" sz="3200" b="1">
                <a:solidFill>
                  <a:srgbClr val="0066CC"/>
                </a:solidFill>
              </a:rPr>
              <a:t>1. </a:t>
            </a:r>
            <a:r>
              <a:rPr lang="es" sz="2400" b="0">
                <a:solidFill>
                  <a:srgbClr val="444444"/>
                </a:solidFill>
                <a:latin typeface="arial"/>
                <a:ea typeface="arial"/>
                <a:cs typeface="arial"/>
                <a:sym typeface="arial"/>
              </a:rPr>
              <a:t>Introducción a Google Chrome</a:t>
            </a:r>
          </a:p>
          <a:p>
            <a:pPr lvl="0" rtl="0">
              <a:spcBef>
                <a:spcPts val="0"/>
              </a:spcBef>
              <a:spcAft>
                <a:spcPts val="0"/>
              </a:spcAft>
              <a:buNone/>
            </a:pPr>
            <a:endParaRPr lang="es" sz="2400" b="0">
              <a:solidFill>
                <a:srgbClr val="444444"/>
              </a:solidFill>
              <a:latin typeface="arial"/>
              <a:ea typeface="arial"/>
              <a:cs typeface="arial"/>
              <a:sym typeface="arial"/>
            </a:endParaRPr>
          </a:p>
          <a:p>
            <a:pPr lvl="0" rtl="0">
              <a:spcBef>
                <a:spcPts val="0"/>
              </a:spcBef>
              <a:spcAft>
                <a:spcPts val="0"/>
              </a:spcAft>
              <a:buNone/>
            </a:pPr>
            <a:r>
              <a:rPr lang="es" sz="3200" b="1">
                <a:solidFill>
                  <a:srgbClr val="0066CC"/>
                </a:solidFill>
              </a:rPr>
              <a:t>2. </a:t>
            </a:r>
            <a:r>
              <a:rPr lang="es" sz="2400" b="0">
                <a:solidFill>
                  <a:srgbClr val="444444"/>
                </a:solidFill>
                <a:latin typeface="arial"/>
                <a:ea typeface="arial"/>
                <a:cs typeface="arial"/>
                <a:sym typeface="arial"/>
              </a:rPr>
              <a:t>Comenzado con Chrome</a:t>
            </a:r>
          </a:p>
          <a:p>
            <a:pPr lvl="0" rtl="0">
              <a:spcBef>
                <a:spcPts val="0"/>
              </a:spcBef>
              <a:spcAft>
                <a:spcPts val="0"/>
              </a:spcAft>
              <a:buNone/>
            </a:pPr>
            <a:endParaRPr lang="es" sz="2400" b="0">
              <a:solidFill>
                <a:srgbClr val="444444"/>
              </a:solidFill>
              <a:latin typeface="arial"/>
              <a:ea typeface="arial"/>
              <a:cs typeface="arial"/>
              <a:sym typeface="arial"/>
            </a:endParaRPr>
          </a:p>
          <a:p>
            <a:pPr lvl="0" rtl="0">
              <a:spcBef>
                <a:spcPts val="0"/>
              </a:spcBef>
              <a:spcAft>
                <a:spcPts val="0"/>
              </a:spcAft>
              <a:buNone/>
            </a:pPr>
            <a:r>
              <a:rPr lang="es" sz="3200" b="1">
                <a:solidFill>
                  <a:srgbClr val="0066CC"/>
                </a:solidFill>
              </a:rPr>
              <a:t>3. </a:t>
            </a:r>
            <a:r>
              <a:rPr lang="es" sz="2400" b="0">
                <a:solidFill>
                  <a:srgbClr val="444444"/>
                </a:solidFill>
                <a:latin typeface="arial"/>
                <a:ea typeface="arial"/>
                <a:cs typeface="arial"/>
                <a:sym typeface="arial"/>
              </a:rPr>
              <a:t>Personaliza tu Chrome</a:t>
            </a:r>
          </a:p>
          <a:p>
            <a:pPr lvl="0" rtl="0">
              <a:spcBef>
                <a:spcPts val="0"/>
              </a:spcBef>
              <a:spcAft>
                <a:spcPts val="0"/>
              </a:spcAft>
              <a:buNone/>
            </a:pPr>
            <a:endParaRPr lang="es" sz="2400" b="0">
              <a:solidFill>
                <a:srgbClr val="444444"/>
              </a:solidFill>
              <a:latin typeface="arial"/>
              <a:ea typeface="arial"/>
              <a:cs typeface="arial"/>
              <a:sym typeface="arial"/>
            </a:endParaRPr>
          </a:p>
          <a:p>
            <a:pPr lvl="0" rtl="0">
              <a:spcBef>
                <a:spcPts val="0"/>
              </a:spcBef>
              <a:spcAft>
                <a:spcPts val="0"/>
              </a:spcAft>
              <a:buNone/>
            </a:pPr>
            <a:r>
              <a:rPr lang="es" sz="3200" b="1">
                <a:solidFill>
                  <a:srgbClr val="0066CC"/>
                </a:solidFill>
              </a:rPr>
              <a:t>4. </a:t>
            </a:r>
            <a:r>
              <a:rPr lang="es" sz="2400" b="0">
                <a:solidFill>
                  <a:srgbClr val="444444"/>
                </a:solidFill>
                <a:latin typeface="arial"/>
                <a:ea typeface="arial"/>
                <a:cs typeface="arial"/>
                <a:sym typeface="arial"/>
              </a:rPr>
              <a:t>Revisando lo aprendido y Ayuda</a:t>
            </a:r>
          </a:p>
          <a:p>
            <a:pPr lvl="0" rtl="0">
              <a:spcBef>
                <a:spcPts val="0"/>
              </a:spcBef>
              <a:spcAft>
                <a:spcPts val="0"/>
              </a:spcAft>
              <a:buNone/>
            </a:pPr>
            <a:endParaRPr lang="es" sz="2400" b="0">
              <a:solidFill>
                <a:srgbClr val="444444"/>
              </a:solidFill>
              <a:latin typeface="arial"/>
              <a:ea typeface="arial"/>
              <a:cs typeface="arial"/>
              <a:sym typeface="arial"/>
            </a:endParaRPr>
          </a:p>
          <a:p>
            <a:pPr lvl="0" rtl="0">
              <a:spcBef>
                <a:spcPts val="0"/>
              </a:spcBef>
              <a:spcAft>
                <a:spcPts val="0"/>
              </a:spcAft>
              <a:buNone/>
            </a:pPr>
            <a:r>
              <a:rPr lang="es" sz="3200" b="1">
                <a:solidFill>
                  <a:srgbClr val="0066CC"/>
                </a:solidFill>
              </a:rPr>
              <a:t>5. </a:t>
            </a:r>
            <a:r>
              <a:rPr lang="es" sz="2400" b="0">
                <a:solidFill>
                  <a:srgbClr val="444444"/>
                </a:solidFill>
                <a:latin typeface="arial"/>
                <a:ea typeface="arial"/>
                <a:cs typeface="arial"/>
                <a:sym typeface="arial"/>
              </a:rPr>
              <a:t>Cómo enseñar Google Chrome</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p:nvPr/>
        </p:nvSpPr>
        <p:spPr>
          <a:xfrm>
            <a:off x="7677135" y="457177"/>
            <a:ext cx="1009642" cy="352417"/>
          </a:xfrm>
          <a:prstGeom prst="rect">
            <a:avLst/>
          </a:prstGeom>
          <a:blipFill>
            <a:blip r:embed="rId3"/>
            <a:stretch>
              <a:fillRect/>
            </a:stretch>
          </a:blipFill>
        </p:spPr>
      </p:sp>
      <p:sp>
        <p:nvSpPr>
          <p:cNvPr id="343" name="Shape 343"/>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44" name="Shape 344"/>
          <p:cNvSpPr/>
          <p:nvPr/>
        </p:nvSpPr>
        <p:spPr>
          <a:xfrm>
            <a:off x="457200" y="847709"/>
            <a:ext cx="8239117" cy="9517"/>
          </a:xfrm>
          <a:prstGeom prst="rect">
            <a:avLst/>
          </a:prstGeom>
          <a:blipFill>
            <a:blip r:embed="rId4"/>
            <a:stretch>
              <a:fillRect/>
            </a:stretch>
          </a:blipFill>
        </p:spPr>
      </p:sp>
      <p:sp>
        <p:nvSpPr>
          <p:cNvPr id="345" name="Shape 345"/>
          <p:cNvSpPr/>
          <p:nvPr/>
        </p:nvSpPr>
        <p:spPr>
          <a:xfrm>
            <a:off x="457200" y="6515100"/>
            <a:ext cx="8239117" cy="9517"/>
          </a:xfrm>
          <a:prstGeom prst="rect">
            <a:avLst/>
          </a:prstGeom>
          <a:blipFill>
            <a:blip r:embed="rId4"/>
            <a:stretch>
              <a:fillRect/>
            </a:stretch>
          </a:blipFill>
        </p:spPr>
      </p:sp>
      <p:sp>
        <p:nvSpPr>
          <p:cNvPr id="346" name="Shape 346"/>
          <p:cNvSpPr txBox="1">
            <a:spLocks noGrp="1"/>
          </p:cNvSpPr>
          <p:nvPr>
            <p:ph type="title"/>
          </p:nvPr>
        </p:nvSpPr>
        <p:spPr>
          <a:xfrm>
            <a:off x="457200" y="274319"/>
            <a:ext cx="7015162" cy="521685"/>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Actualizaciones</a:t>
            </a:r>
          </a:p>
        </p:txBody>
      </p:sp>
      <p:sp>
        <p:nvSpPr>
          <p:cNvPr id="347" name="Shape 347"/>
          <p:cNvSpPr txBox="1"/>
          <p:nvPr/>
        </p:nvSpPr>
        <p:spPr>
          <a:xfrm>
            <a:off x="951536" y="1291518"/>
            <a:ext cx="7250400" cy="4611599"/>
          </a:xfrm>
          <a:prstGeom prst="rect">
            <a:avLst/>
          </a:prstGeom>
        </p:spPr>
        <p:txBody>
          <a:bodyPr lIns="91425" tIns="91425" rIns="91425" bIns="91425" anchor="t" anchorCtr="0">
            <a:noAutofit/>
          </a:bodyPr>
          <a:lstStyle/>
          <a:p>
            <a:pPr algn="l" rtl="0">
              <a:buNone/>
            </a:pPr>
            <a:r>
              <a:rPr lang="es" sz="2800" b="0">
                <a:solidFill>
                  <a:srgbClr val="444444"/>
                </a:solidFill>
                <a:latin typeface="Arial"/>
                <a:ea typeface="Arial"/>
                <a:cs typeface="Arial"/>
                <a:sym typeface="Arial"/>
              </a:rPr>
              <a:t>Para garantizarte que estés protegido por las últimas actualizaciones de seguridad, Chrome verifica la existencia de actualizaciones regularmente para asegurarse de estar siempre actualizado. </a:t>
            </a:r>
          </a:p>
          <a:p>
            <a:pPr algn="l" rtl="0">
              <a:buNone/>
            </a:pPr>
            <a:endParaRPr lang="es" sz="2800" b="0">
              <a:solidFill>
                <a:srgbClr val="444444"/>
              </a:solidFill>
              <a:latin typeface="Arial"/>
              <a:ea typeface="Arial"/>
              <a:cs typeface="Arial"/>
              <a:sym typeface="Arial"/>
            </a:endParaRPr>
          </a:p>
          <a:p>
            <a:pPr algn="l" rtl="0">
              <a:buNone/>
            </a:pPr>
            <a:r>
              <a:rPr lang="es" sz="2800" b="0">
                <a:solidFill>
                  <a:srgbClr val="444444"/>
                </a:solidFill>
                <a:latin typeface="Arial"/>
                <a:ea typeface="Arial"/>
                <a:cs typeface="Arial"/>
                <a:sym typeface="Arial"/>
              </a:rPr>
              <a:t>La verificación de actualizaciones garantiza que tu versión de Chrome esté actualizada automáticamente con las últimas características de seguridad sin ninguna acción necesaria de tu parte.</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p:nvPr/>
        </p:nvSpPr>
        <p:spPr>
          <a:xfrm>
            <a:off x="7677135" y="457177"/>
            <a:ext cx="1009642" cy="352417"/>
          </a:xfrm>
          <a:prstGeom prst="rect">
            <a:avLst/>
          </a:prstGeom>
          <a:blipFill>
            <a:blip r:embed="rId3"/>
            <a:stretch>
              <a:fillRect/>
            </a:stretch>
          </a:blipFill>
        </p:spPr>
      </p:sp>
      <p:sp>
        <p:nvSpPr>
          <p:cNvPr id="353" name="Shape 353"/>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54" name="Shape 354"/>
          <p:cNvSpPr/>
          <p:nvPr/>
        </p:nvSpPr>
        <p:spPr>
          <a:xfrm>
            <a:off x="457200" y="847709"/>
            <a:ext cx="8239117" cy="9517"/>
          </a:xfrm>
          <a:prstGeom prst="rect">
            <a:avLst/>
          </a:prstGeom>
          <a:blipFill>
            <a:blip r:embed="rId4"/>
            <a:stretch>
              <a:fillRect/>
            </a:stretch>
          </a:blipFill>
        </p:spPr>
      </p:sp>
      <p:sp>
        <p:nvSpPr>
          <p:cNvPr id="355" name="Shape 355"/>
          <p:cNvSpPr/>
          <p:nvPr/>
        </p:nvSpPr>
        <p:spPr>
          <a:xfrm>
            <a:off x="457200" y="6515100"/>
            <a:ext cx="8239117" cy="9517"/>
          </a:xfrm>
          <a:prstGeom prst="rect">
            <a:avLst/>
          </a:prstGeom>
          <a:blipFill>
            <a:blip r:embed="rId4"/>
            <a:stretch>
              <a:fillRect/>
            </a:stretch>
          </a:blipFill>
        </p:spPr>
      </p:sp>
      <p:sp>
        <p:nvSpPr>
          <p:cNvPr id="356" name="Shape 356"/>
          <p:cNvSpPr txBox="1">
            <a:spLocks noGrp="1"/>
          </p:cNvSpPr>
          <p:nvPr>
            <p:ph type="title"/>
          </p:nvPr>
        </p:nvSpPr>
        <p:spPr>
          <a:xfrm>
            <a:off x="457200" y="274319"/>
            <a:ext cx="7015162" cy="522945"/>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Cerrar sesión</a:t>
            </a:r>
          </a:p>
        </p:txBody>
      </p:sp>
      <p:sp>
        <p:nvSpPr>
          <p:cNvPr id="357" name="Shape 357"/>
          <p:cNvSpPr txBox="1"/>
          <p:nvPr/>
        </p:nvSpPr>
        <p:spPr>
          <a:xfrm>
            <a:off x="941658" y="1645234"/>
            <a:ext cx="7575000" cy="3208499"/>
          </a:xfrm>
          <a:prstGeom prst="rect">
            <a:avLst/>
          </a:prstGeom>
        </p:spPr>
        <p:txBody>
          <a:bodyPr lIns="91425" tIns="91425" rIns="91425" bIns="91425" anchor="t" anchorCtr="0">
            <a:noAutofit/>
          </a:bodyPr>
          <a:lstStyle/>
          <a:p>
            <a:pPr marL="381000" lvl="0" indent="-228600" rtl="0">
              <a:spcBef>
                <a:spcPts val="0"/>
              </a:spcBef>
              <a:spcAft>
                <a:spcPts val="0"/>
              </a:spcAft>
              <a:buClr>
                <a:srgbClr val="444444"/>
              </a:buClr>
              <a:buSzPct val="100000"/>
              <a:buFont typeface="Arial"/>
              <a:buAutoNum type="arabicPeriod"/>
            </a:pPr>
            <a:r>
              <a:rPr lang="es" sz="2800">
                <a:solidFill>
                  <a:srgbClr val="444444"/>
                </a:solidFill>
                <a:latin typeface="Arial"/>
                <a:ea typeface="Arial"/>
                <a:cs typeface="Arial"/>
                <a:sym typeface="Arial"/>
              </a:rPr>
              <a:t>Menú de Herramientas </a:t>
            </a:r>
          </a:p>
          <a:p>
            <a:pPr lvl="0" rtl="0">
              <a:buNone/>
            </a:pPr>
            <a:endParaRPr lang="es" sz="2800">
              <a:solidFill>
                <a:srgbClr val="444444"/>
              </a:solidFill>
              <a:latin typeface="Arial"/>
              <a:ea typeface="Arial"/>
              <a:cs typeface="Arial"/>
              <a:sym typeface="Arial"/>
            </a:endParaRPr>
          </a:p>
          <a:p>
            <a:pPr marL="381000" lvl="0" indent="-228600" rtl="0">
              <a:spcBef>
                <a:spcPts val="0"/>
              </a:spcBef>
              <a:spcAft>
                <a:spcPts val="0"/>
              </a:spcAft>
              <a:buClr>
                <a:srgbClr val="444444"/>
              </a:buClr>
              <a:buSzPct val="100000"/>
              <a:buFont typeface="Arial"/>
              <a:buAutoNum type="arabicPeriod"/>
            </a:pPr>
            <a:r>
              <a:rPr lang="es" sz="2800">
                <a:solidFill>
                  <a:srgbClr val="444444"/>
                </a:solidFill>
                <a:latin typeface="Arial"/>
                <a:ea typeface="Arial"/>
                <a:cs typeface="Arial"/>
                <a:sym typeface="Arial"/>
              </a:rPr>
              <a:t>Configuración</a:t>
            </a:r>
          </a:p>
          <a:p>
            <a:pPr lvl="0" rtl="0">
              <a:buNone/>
            </a:pPr>
            <a:endParaRPr lang="es" sz="2800">
              <a:solidFill>
                <a:srgbClr val="444444"/>
              </a:solidFill>
              <a:latin typeface="Arial"/>
              <a:ea typeface="Arial"/>
              <a:cs typeface="Arial"/>
              <a:sym typeface="Arial"/>
            </a:endParaRPr>
          </a:p>
          <a:p>
            <a:pPr marL="381000" lvl="0" indent="-228600" rtl="0">
              <a:spcBef>
                <a:spcPts val="0"/>
              </a:spcBef>
              <a:spcAft>
                <a:spcPts val="0"/>
              </a:spcAft>
              <a:buClr>
                <a:srgbClr val="444444"/>
              </a:buClr>
              <a:buSzPct val="100000"/>
              <a:buFont typeface="Arial"/>
              <a:buAutoNum type="arabicPeriod"/>
            </a:pPr>
            <a:r>
              <a:rPr lang="es" sz="2800">
                <a:solidFill>
                  <a:srgbClr val="444444"/>
                </a:solidFill>
                <a:latin typeface="Arial"/>
                <a:ea typeface="Arial"/>
                <a:cs typeface="Arial"/>
                <a:sym typeface="Arial"/>
              </a:rPr>
              <a:t>Cerrar Sesión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61"/>
        <p:cNvGrpSpPr/>
        <p:nvPr/>
      </p:nvGrpSpPr>
      <p:grpSpPr>
        <a:xfrm>
          <a:off x="0" y="0"/>
          <a:ext cx="0" cy="0"/>
          <a:chOff x="0" y="0"/>
          <a:chExt cx="0" cy="0"/>
        </a:xfrm>
      </p:grpSpPr>
      <p:sp>
        <p:nvSpPr>
          <p:cNvPr id="362" name="Shape 362"/>
          <p:cNvSpPr txBox="1"/>
          <p:nvPr/>
        </p:nvSpPr>
        <p:spPr>
          <a:xfrm>
            <a:off x="2651759" y="2285977"/>
            <a:ext cx="5877337" cy="1133999"/>
          </a:xfrm>
          <a:prstGeom prst="rect">
            <a:avLst/>
          </a:prstGeom>
        </p:spPr>
        <p:txBody>
          <a:bodyPr lIns="91425" tIns="91425" rIns="91425" bIns="91425" anchor="t" anchorCtr="0">
            <a:noAutofit/>
          </a:bodyPr>
          <a:lstStyle/>
          <a:p>
            <a:pPr rtl="0">
              <a:buNone/>
            </a:pPr>
            <a:r>
              <a:rPr lang="es" sz="3600">
                <a:solidFill>
                  <a:srgbClr val="FFFFFF"/>
                </a:solidFill>
                <a:latin typeface="Arial"/>
                <a:ea typeface="Arial"/>
                <a:cs typeface="Arial"/>
                <a:sym typeface="Arial"/>
              </a:rPr>
              <a:t>4. Revisando lo aprendido y Ayuda</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p:nvPr/>
        </p:nvSpPr>
        <p:spPr>
          <a:xfrm>
            <a:off x="7677135" y="457177"/>
            <a:ext cx="1009642" cy="352417"/>
          </a:xfrm>
          <a:prstGeom prst="rect">
            <a:avLst/>
          </a:prstGeom>
          <a:blipFill>
            <a:blip r:embed="rId3"/>
            <a:stretch>
              <a:fillRect/>
            </a:stretch>
          </a:blipFill>
        </p:spPr>
      </p:sp>
      <p:sp>
        <p:nvSpPr>
          <p:cNvPr id="368" name="Shape 368"/>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69" name="Shape 369"/>
          <p:cNvSpPr/>
          <p:nvPr/>
        </p:nvSpPr>
        <p:spPr>
          <a:xfrm>
            <a:off x="457200" y="847709"/>
            <a:ext cx="8239117" cy="9517"/>
          </a:xfrm>
          <a:prstGeom prst="rect">
            <a:avLst/>
          </a:prstGeom>
          <a:blipFill>
            <a:blip r:embed="rId4"/>
            <a:stretch>
              <a:fillRect/>
            </a:stretch>
          </a:blipFill>
        </p:spPr>
      </p:sp>
      <p:sp>
        <p:nvSpPr>
          <p:cNvPr id="370" name="Shape 370"/>
          <p:cNvSpPr/>
          <p:nvPr/>
        </p:nvSpPr>
        <p:spPr>
          <a:xfrm>
            <a:off x="457200" y="6515100"/>
            <a:ext cx="8239117" cy="9517"/>
          </a:xfrm>
          <a:prstGeom prst="rect">
            <a:avLst/>
          </a:prstGeom>
          <a:blipFill>
            <a:blip r:embed="rId4"/>
            <a:stretch>
              <a:fillRect/>
            </a:stretch>
          </a:blipFill>
        </p:spPr>
      </p:sp>
      <p:sp>
        <p:nvSpPr>
          <p:cNvPr id="371" name="Shape 371"/>
          <p:cNvSpPr txBox="1">
            <a:spLocks noGrp="1"/>
          </p:cNvSpPr>
          <p:nvPr>
            <p:ph type="title"/>
          </p:nvPr>
        </p:nvSpPr>
        <p:spPr>
          <a:xfrm>
            <a:off x="537750" y="452835"/>
            <a:ext cx="7015162" cy="382567"/>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Revisando lo aprendido</a:t>
            </a:r>
          </a:p>
        </p:txBody>
      </p:sp>
      <p:sp>
        <p:nvSpPr>
          <p:cNvPr id="372" name="Shape 372"/>
          <p:cNvSpPr txBox="1"/>
          <p:nvPr/>
        </p:nvSpPr>
        <p:spPr>
          <a:xfrm>
            <a:off x="1417320" y="1600200"/>
            <a:ext cx="6400500" cy="3926099"/>
          </a:xfrm>
          <a:prstGeom prst="rect">
            <a:avLst/>
          </a:prstGeom>
        </p:spPr>
        <p:txBody>
          <a:bodyPr lIns="91425" tIns="91425" rIns="91425" bIns="91425" anchor="t" anchorCtr="0">
            <a:noAutofit/>
          </a:bodyPr>
          <a:lstStyle/>
          <a:p>
            <a:pPr marL="381000" lvl="0" indent="-203200" rtl="0">
              <a:spcBef>
                <a:spcPts val="0"/>
              </a:spcBef>
              <a:spcAft>
                <a:spcPts val="0"/>
              </a:spcAft>
              <a:buClr>
                <a:srgbClr val="444444"/>
              </a:buClr>
              <a:buSzPct val="166666"/>
              <a:buFont typeface="Arial"/>
              <a:buChar char="•"/>
            </a:pPr>
            <a:r>
              <a:rPr lang="es" sz="2400">
                <a:solidFill>
                  <a:srgbClr val="444444"/>
                </a:solidFill>
                <a:latin typeface="Arial"/>
                <a:ea typeface="Arial"/>
                <a:cs typeface="Arial"/>
                <a:sym typeface="Arial"/>
              </a:rPr>
              <a:t>
¿Qué es lo que más me llamó la atención sobre Chrome?</a:t>
            </a:r>
          </a:p>
          <a:p>
            <a:pPr rtl="0">
              <a:buNone/>
            </a:pPr>
            <a:endParaRPr lang="es" sz="2400">
              <a:solidFill>
                <a:srgbClr val="444444"/>
              </a:solidFill>
              <a:latin typeface="Arial"/>
              <a:ea typeface="Arial"/>
              <a:cs typeface="Arial"/>
              <a:sym typeface="Arial"/>
            </a:endParaRPr>
          </a:p>
          <a:p>
            <a:pPr algn="ctr" rtl="0">
              <a:buNone/>
            </a:pPr>
            <a:r>
              <a:rPr lang="es" sz="2400">
                <a:solidFill>
                  <a:srgbClr val="444444"/>
                </a:solidFill>
                <a:latin typeface="Arial"/>
                <a:ea typeface="Arial"/>
                <a:cs typeface="Arial"/>
                <a:sym typeface="Arial"/>
              </a:rPr>
              <a:t>Dudas o Comentarios...</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p:nvPr/>
        </p:nvSpPr>
        <p:spPr>
          <a:xfrm>
            <a:off x="7677135" y="457177"/>
            <a:ext cx="1009642" cy="352417"/>
          </a:xfrm>
          <a:prstGeom prst="rect">
            <a:avLst/>
          </a:prstGeom>
          <a:blipFill>
            <a:blip r:embed="rId3"/>
            <a:stretch>
              <a:fillRect/>
            </a:stretch>
          </a:blipFill>
        </p:spPr>
      </p:sp>
      <p:sp>
        <p:nvSpPr>
          <p:cNvPr id="378" name="Shape 378"/>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79" name="Shape 379"/>
          <p:cNvSpPr/>
          <p:nvPr/>
        </p:nvSpPr>
        <p:spPr>
          <a:xfrm>
            <a:off x="457200" y="847709"/>
            <a:ext cx="8239117" cy="9517"/>
          </a:xfrm>
          <a:prstGeom prst="rect">
            <a:avLst/>
          </a:prstGeom>
          <a:blipFill>
            <a:blip r:embed="rId4"/>
            <a:stretch>
              <a:fillRect/>
            </a:stretch>
          </a:blipFill>
        </p:spPr>
      </p:sp>
      <p:sp>
        <p:nvSpPr>
          <p:cNvPr id="380" name="Shape 380"/>
          <p:cNvSpPr/>
          <p:nvPr/>
        </p:nvSpPr>
        <p:spPr>
          <a:xfrm>
            <a:off x="457200" y="6515100"/>
            <a:ext cx="8239117" cy="9517"/>
          </a:xfrm>
          <a:prstGeom prst="rect">
            <a:avLst/>
          </a:prstGeom>
          <a:blipFill>
            <a:blip r:embed="rId4"/>
            <a:stretch>
              <a:fillRect/>
            </a:stretch>
          </a:blipFill>
        </p:spPr>
      </p:sp>
      <p:sp>
        <p:nvSpPr>
          <p:cNvPr id="381" name="Shape 381"/>
          <p:cNvSpPr txBox="1">
            <a:spLocks noGrp="1"/>
          </p:cNvSpPr>
          <p:nvPr>
            <p:ph type="title"/>
          </p:nvPr>
        </p:nvSpPr>
        <p:spPr>
          <a:xfrm>
            <a:off x="640079" y="274319"/>
            <a:ext cx="7015162" cy="521685"/>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Ayuda</a:t>
            </a:r>
          </a:p>
        </p:txBody>
      </p:sp>
      <p:sp>
        <p:nvSpPr>
          <p:cNvPr id="382" name="Shape 382"/>
          <p:cNvSpPr txBox="1"/>
          <p:nvPr/>
        </p:nvSpPr>
        <p:spPr>
          <a:xfrm>
            <a:off x="644429" y="1976834"/>
            <a:ext cx="7531499" cy="3569700"/>
          </a:xfrm>
          <a:prstGeom prst="rect">
            <a:avLst/>
          </a:prstGeom>
        </p:spPr>
        <p:txBody>
          <a:bodyPr lIns="91425" tIns="91425" rIns="91425" bIns="91425" anchor="t" anchorCtr="0">
            <a:noAutofit/>
          </a:bodyPr>
          <a:lstStyle/>
          <a:p>
            <a:pPr algn="ctr" rtl="0">
              <a:buNone/>
            </a:pPr>
            <a:r>
              <a:rPr lang="es" sz="2400" b="0">
                <a:solidFill>
                  <a:srgbClr val="444444"/>
                </a:solidFill>
                <a:latin typeface="Arial"/>
                <a:ea typeface="Arial"/>
                <a:cs typeface="Arial"/>
                <a:sym typeface="Arial"/>
              </a:rPr>
              <a:t>¿Dónde puedo obtener ayuda sobre Google Chrome?</a:t>
            </a:r>
          </a:p>
          <a:p>
            <a:pPr algn="ctr" rtl="0">
              <a:buNone/>
            </a:pPr>
            <a:endParaRPr lang="es" sz="2400" b="0">
              <a:solidFill>
                <a:srgbClr val="444444"/>
              </a:solidFill>
              <a:latin typeface="Arial"/>
              <a:ea typeface="Arial"/>
              <a:cs typeface="Arial"/>
              <a:sym typeface="Arial"/>
            </a:endParaRPr>
          </a:p>
          <a:p>
            <a:pPr algn="ctr" rtl="0">
              <a:buNone/>
            </a:pPr>
            <a:r>
              <a:rPr lang="es" sz="2400" u="sng">
                <a:solidFill>
                  <a:srgbClr val="0000FF"/>
                </a:solidFill>
                <a:latin typeface="Arial"/>
                <a:ea typeface="Arial"/>
                <a:cs typeface="Arial"/>
                <a:sym typeface="Arial"/>
                <a:hlinkClick r:id="rId5"/>
              </a:rPr>
              <a:t>http://support.google.com/chrome/?hl=es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86"/>
        <p:cNvGrpSpPr/>
        <p:nvPr/>
      </p:nvGrpSpPr>
      <p:grpSpPr>
        <a:xfrm>
          <a:off x="0" y="0"/>
          <a:ext cx="0" cy="0"/>
          <a:chOff x="0" y="0"/>
          <a:chExt cx="0" cy="0"/>
        </a:xfrm>
      </p:grpSpPr>
      <p:sp>
        <p:nvSpPr>
          <p:cNvPr id="387" name="Shape 387"/>
          <p:cNvSpPr txBox="1"/>
          <p:nvPr/>
        </p:nvSpPr>
        <p:spPr>
          <a:xfrm>
            <a:off x="2575559" y="2103097"/>
            <a:ext cx="6831300" cy="1869299"/>
          </a:xfrm>
          <a:prstGeom prst="rect">
            <a:avLst/>
          </a:prstGeom>
        </p:spPr>
        <p:txBody>
          <a:bodyPr lIns="91425" tIns="91425" rIns="91425" bIns="91425" anchor="t" anchorCtr="0">
            <a:noAutofit/>
          </a:bodyPr>
          <a:lstStyle/>
          <a:p>
            <a:pPr lvl="0" rtl="0">
              <a:buNone/>
            </a:pPr>
            <a:r>
              <a:rPr lang="es" sz="3600">
                <a:solidFill>
                  <a:srgbClr val="FFFFFF"/>
                </a:solidFill>
                <a:latin typeface="Arial"/>
                <a:ea typeface="Arial"/>
                <a:cs typeface="Arial"/>
                <a:sym typeface="Arial"/>
              </a:rPr>
              <a:t>5. Cómo enseñar Google Chrome</a:t>
            </a:r>
          </a:p>
          <a:p>
            <a:endParaRPr lang="es" sz="3600">
              <a:solidFill>
                <a:srgbClr val="FFFFFF"/>
              </a:solidFill>
              <a:latin typeface="Arial"/>
              <a:ea typeface="Arial"/>
              <a:cs typeface="Arial"/>
              <a:sym typeface="Arial"/>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p:nvPr/>
        </p:nvSpPr>
        <p:spPr>
          <a:xfrm>
            <a:off x="7677135" y="457177"/>
            <a:ext cx="1009642" cy="352417"/>
          </a:xfrm>
          <a:prstGeom prst="rect">
            <a:avLst/>
          </a:prstGeom>
          <a:blipFill>
            <a:blip r:embed="rId3"/>
            <a:stretch>
              <a:fillRect/>
            </a:stretch>
          </a:blipFill>
        </p:spPr>
      </p:sp>
      <p:sp>
        <p:nvSpPr>
          <p:cNvPr id="393" name="Shape 393"/>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394" name="Shape 394"/>
          <p:cNvSpPr/>
          <p:nvPr/>
        </p:nvSpPr>
        <p:spPr>
          <a:xfrm>
            <a:off x="457200" y="847709"/>
            <a:ext cx="8239117" cy="9517"/>
          </a:xfrm>
          <a:prstGeom prst="rect">
            <a:avLst/>
          </a:prstGeom>
          <a:blipFill>
            <a:blip r:embed="rId4"/>
            <a:stretch>
              <a:fillRect/>
            </a:stretch>
          </a:blipFill>
        </p:spPr>
      </p:sp>
      <p:sp>
        <p:nvSpPr>
          <p:cNvPr id="395" name="Shape 395"/>
          <p:cNvSpPr/>
          <p:nvPr/>
        </p:nvSpPr>
        <p:spPr>
          <a:xfrm>
            <a:off x="457200" y="6515100"/>
            <a:ext cx="8239117" cy="9517"/>
          </a:xfrm>
          <a:prstGeom prst="rect">
            <a:avLst/>
          </a:prstGeom>
          <a:blipFill>
            <a:blip r:embed="rId4"/>
            <a:stretch>
              <a:fillRect/>
            </a:stretch>
          </a:blipFill>
        </p:spPr>
      </p:sp>
      <p:sp>
        <p:nvSpPr>
          <p:cNvPr id="396" name="Shape 396"/>
          <p:cNvSpPr txBox="1">
            <a:spLocks noGrp="1"/>
          </p:cNvSpPr>
          <p:nvPr>
            <p:ph type="title"/>
          </p:nvPr>
        </p:nvSpPr>
        <p:spPr>
          <a:xfrm>
            <a:off x="457200" y="365760"/>
            <a:ext cx="7015162" cy="782527"/>
          </a:xfrm>
          <a:prstGeom prst="rect">
            <a:avLst/>
          </a:prstGeom>
        </p:spPr>
        <p:txBody>
          <a:bodyPr lIns="91425" tIns="91425" rIns="91425" bIns="91425" anchor="t" anchorCtr="0">
            <a:noAutofit/>
          </a:bodyPr>
          <a:lstStyle/>
          <a:p>
            <a:pPr lvl="0" algn="l" rtl="0">
              <a:spcBef>
                <a:spcPts val="0"/>
              </a:spcBef>
              <a:spcAft>
                <a:spcPts val="0"/>
              </a:spcAft>
              <a:buNone/>
            </a:pPr>
            <a:r>
              <a:rPr lang="es" sz="2400">
                <a:solidFill>
                  <a:srgbClr val="0066CC"/>
                </a:solidFill>
                <a:latin typeface="Arial"/>
                <a:ea typeface="Arial"/>
                <a:cs typeface="Arial"/>
                <a:sym typeface="Arial"/>
              </a:rPr>
              <a:t>Google Chrome</a:t>
            </a:r>
          </a:p>
        </p:txBody>
      </p:sp>
      <p:sp>
        <p:nvSpPr>
          <p:cNvPr id="397" name="Shape 397"/>
          <p:cNvSpPr txBox="1"/>
          <p:nvPr/>
        </p:nvSpPr>
        <p:spPr>
          <a:xfrm>
            <a:off x="988367" y="1234480"/>
            <a:ext cx="7113600" cy="4852799"/>
          </a:xfrm>
          <a:prstGeom prst="rect">
            <a:avLst/>
          </a:prstGeom>
        </p:spPr>
        <p:txBody>
          <a:bodyPr lIns="91425" tIns="91425" rIns="91425" bIns="91425" anchor="t" anchorCtr="0">
            <a:noAutofit/>
          </a:bodyPr>
          <a:lstStyle/>
          <a:p>
            <a:pPr lvl="0" rtl="0">
              <a:buNone/>
            </a:pPr>
            <a:r>
              <a:rPr lang="es" sz="2800" b="0">
                <a:solidFill>
                  <a:srgbClr val="444444"/>
                </a:solidFill>
                <a:latin typeface="Arial"/>
                <a:ea typeface="Arial"/>
                <a:cs typeface="Arial"/>
                <a:sym typeface="Arial"/>
              </a:rPr>
              <a:t>
</a:t>
            </a:r>
          </a:p>
          <a:p>
            <a:endParaRPr lang="es" sz="2800" b="0">
              <a:solidFill>
                <a:srgbClr val="444444"/>
              </a:solidFill>
              <a:latin typeface="Arial"/>
              <a:ea typeface="Arial"/>
              <a:cs typeface="Arial"/>
              <a:sym typeface="Arial"/>
            </a:endParaRPr>
          </a:p>
          <a:p>
            <a:pPr marL="457200" lvl="0" indent="-381000" rtl="0">
              <a:buClr>
                <a:srgbClr val="000000"/>
              </a:buClr>
              <a:buSzPct val="166666"/>
              <a:buFont typeface="Arial"/>
              <a:buChar char="•"/>
            </a:pPr>
            <a:r>
              <a:rPr lang="es" sz="2400" b="0">
                <a:solidFill>
                  <a:srgbClr val="444444"/>
                </a:solidFill>
                <a:latin typeface="Arial"/>
                <a:ea typeface="Arial"/>
                <a:cs typeface="Arial"/>
                <a:sym typeface="Arial"/>
              </a:rPr>
              <a:t>¿Qu</a:t>
            </a:r>
            <a:r>
              <a:rPr lang="es" sz="2400">
                <a:solidFill>
                  <a:srgbClr val="444444"/>
                </a:solidFill>
              </a:rPr>
              <a:t>é</a:t>
            </a:r>
            <a:r>
              <a:rPr lang="es" sz="2400" b="0">
                <a:solidFill>
                  <a:srgbClr val="444444"/>
                </a:solidFill>
                <a:latin typeface="Arial"/>
                <a:ea typeface="Arial"/>
                <a:cs typeface="Arial"/>
                <a:sym typeface="Arial"/>
              </a:rPr>
              <a:t> estrategias de capacitación y enseñanza se utilizaron durante esta sesión? ¿Cu</a:t>
            </a:r>
            <a:r>
              <a:rPr lang="es" sz="2400">
                <a:solidFill>
                  <a:srgbClr val="444444"/>
                </a:solidFill>
              </a:rPr>
              <a:t>áles incorporarían en su práctica docente?</a:t>
            </a:r>
          </a:p>
          <a:p>
            <a:endParaRPr lang="es" sz="2400">
              <a:solidFill>
                <a:srgbClr val="444444"/>
              </a:solidFill>
            </a:endParaRPr>
          </a:p>
          <a:p>
            <a:endParaRPr lang="es" sz="2400">
              <a:solidFill>
                <a:srgbClr val="444444"/>
              </a:solidFill>
            </a:endParaRPr>
          </a:p>
          <a:p>
            <a:pPr rtl="0">
              <a:buNone/>
            </a:pPr>
            <a:r>
              <a:rPr lang="es" sz="2400" b="0">
                <a:solidFill>
                  <a:srgbClr val="444444"/>
                </a:solidFill>
                <a:latin typeface="Arial"/>
                <a:ea typeface="Arial"/>
                <a:cs typeface="Arial"/>
                <a:sym typeface="Arial"/>
              </a:rPr>
              <a:t>Den ejemplos concretos. </a:t>
            </a:r>
          </a:p>
          <a:p>
            <a:endParaRPr lang="es" sz="2400" b="0">
              <a:solidFill>
                <a:srgbClr val="444444"/>
              </a:solidFill>
              <a:latin typeface="Arial"/>
              <a:ea typeface="Arial"/>
              <a:cs typeface="Arial"/>
              <a:sym typeface="Arial"/>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p:nvPr/>
        </p:nvSpPr>
        <p:spPr>
          <a:xfrm>
            <a:off x="7677135" y="457177"/>
            <a:ext cx="1009642" cy="352417"/>
          </a:xfrm>
          <a:prstGeom prst="rect">
            <a:avLst/>
          </a:prstGeom>
          <a:blipFill>
            <a:blip r:embed="rId3"/>
            <a:stretch>
              <a:fillRect/>
            </a:stretch>
          </a:blipFill>
        </p:spPr>
      </p:sp>
      <p:sp>
        <p:nvSpPr>
          <p:cNvPr id="403" name="Shape 403"/>
          <p:cNvSpPr txBox="1"/>
          <p:nvPr/>
        </p:nvSpPr>
        <p:spPr>
          <a:xfrm>
            <a:off x="6688125" y="6602400"/>
            <a:ext cx="1625579" cy="122219"/>
          </a:xfrm>
          <a:prstGeom prst="rect">
            <a:avLst/>
          </a:prstGeom>
        </p:spPr>
        <p:txBody>
          <a:bodyPr lIns="91425" tIns="91425" rIns="91425" bIns="91425" anchor="t" anchorCtr="0">
            <a:noAutofit/>
          </a:bodyPr>
          <a:lstStyle/>
          <a:p>
            <a:pPr lvl="0" algn="r">
              <a:spcBef>
                <a:spcPts val="0"/>
              </a:spcBef>
              <a:spcAft>
                <a:spcPts val="0"/>
              </a:spcAft>
              <a:buNone/>
            </a:pPr>
            <a:r>
              <a:rPr lang="es" sz="666">
                <a:solidFill>
                  <a:srgbClr val="AAAAAA"/>
                </a:solidFill>
                <a:latin typeface="Arial"/>
                <a:ea typeface="Arial"/>
                <a:cs typeface="Arial"/>
                <a:sym typeface="Arial"/>
              </a:rPr>
              <a:t>Google Confidential and Proprietary</a:t>
            </a:r>
          </a:p>
        </p:txBody>
      </p:sp>
      <p:sp>
        <p:nvSpPr>
          <p:cNvPr id="404" name="Shape 404"/>
          <p:cNvSpPr/>
          <p:nvPr/>
        </p:nvSpPr>
        <p:spPr>
          <a:xfrm>
            <a:off x="457200" y="847709"/>
            <a:ext cx="8239117" cy="9517"/>
          </a:xfrm>
          <a:prstGeom prst="rect">
            <a:avLst/>
          </a:prstGeom>
          <a:blipFill>
            <a:blip r:embed="rId4"/>
            <a:stretch>
              <a:fillRect/>
            </a:stretch>
          </a:blipFill>
        </p:spPr>
      </p:sp>
      <p:sp>
        <p:nvSpPr>
          <p:cNvPr id="405" name="Shape 405"/>
          <p:cNvSpPr/>
          <p:nvPr/>
        </p:nvSpPr>
        <p:spPr>
          <a:xfrm>
            <a:off x="457200" y="6515100"/>
            <a:ext cx="8239117" cy="9517"/>
          </a:xfrm>
          <a:prstGeom prst="rect">
            <a:avLst/>
          </a:prstGeom>
          <a:blipFill>
            <a:blip r:embed="rId4"/>
            <a:stretch>
              <a:fillRect/>
            </a:stretch>
          </a:blipFill>
        </p:spPr>
      </p:sp>
      <p:sp>
        <p:nvSpPr>
          <p:cNvPr id="406" name="Shape 406"/>
          <p:cNvSpPr txBox="1">
            <a:spLocks noGrp="1"/>
          </p:cNvSpPr>
          <p:nvPr>
            <p:ph type="title"/>
          </p:nvPr>
        </p:nvSpPr>
        <p:spPr>
          <a:xfrm>
            <a:off x="457200" y="365760"/>
            <a:ext cx="7015162" cy="782527"/>
          </a:xfrm>
          <a:prstGeom prst="rect">
            <a:avLst/>
          </a:prstGeom>
        </p:spPr>
        <p:txBody>
          <a:bodyPr lIns="91425" tIns="91425" rIns="91425" bIns="91425" anchor="t" anchorCtr="0">
            <a:noAutofit/>
          </a:bodyPr>
          <a:lstStyle/>
          <a:p>
            <a:pPr lvl="0" algn="l" rtl="0">
              <a:spcBef>
                <a:spcPts val="0"/>
              </a:spcBef>
              <a:spcAft>
                <a:spcPts val="0"/>
              </a:spcAft>
              <a:buNone/>
            </a:pPr>
            <a:r>
              <a:rPr lang="es" sz="2400">
                <a:solidFill>
                  <a:srgbClr val="0066CC"/>
                </a:solidFill>
                <a:latin typeface="Arial"/>
                <a:ea typeface="Arial"/>
                <a:cs typeface="Arial"/>
                <a:sym typeface="Arial"/>
              </a:rPr>
              <a:t>Google Chrome</a:t>
            </a:r>
          </a:p>
        </p:txBody>
      </p:sp>
      <p:sp>
        <p:nvSpPr>
          <p:cNvPr id="407" name="Shape 407"/>
          <p:cNvSpPr txBox="1"/>
          <p:nvPr/>
        </p:nvSpPr>
        <p:spPr>
          <a:xfrm>
            <a:off x="791240" y="1148287"/>
            <a:ext cx="7559700" cy="4110600"/>
          </a:xfrm>
          <a:prstGeom prst="rect">
            <a:avLst/>
          </a:prstGeom>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45833"/>
              <a:buFont typeface="Arial"/>
              <a:buNone/>
            </a:pPr>
            <a:r>
              <a:rPr lang="es" sz="2400">
                <a:solidFill>
                  <a:srgbClr val="434343"/>
                </a:solidFill>
              </a:rPr>
              <a:t>¿Qué estrategias de capacitación y enseñanza se utilizaron durante esta sesión?</a:t>
            </a:r>
          </a:p>
          <a:p>
            <a:endParaRPr lang="es" sz="2400">
              <a:solidFill>
                <a:srgbClr val="434343"/>
              </a:solidFill>
            </a:endParaRPr>
          </a:p>
          <a:p>
            <a:pPr marL="457200" lvl="0" indent="-381000" rtl="0">
              <a:lnSpc>
                <a:spcPct val="115000"/>
              </a:lnSpc>
              <a:buClr>
                <a:srgbClr val="000000"/>
              </a:buClr>
              <a:buSzPct val="166666"/>
              <a:buFont typeface="Arial"/>
              <a:buChar char="•"/>
            </a:pPr>
            <a:r>
              <a:rPr lang="es" sz="2400">
                <a:solidFill>
                  <a:srgbClr val="434343"/>
                </a:solidFill>
              </a:rPr>
              <a:t>Algunas posibles respuestas:</a:t>
            </a:r>
          </a:p>
          <a:p>
            <a:endParaRPr lang="es" sz="2400">
              <a:solidFill>
                <a:srgbClr val="434343"/>
              </a:solidFill>
            </a:endParaRPr>
          </a:p>
          <a:p>
            <a:pPr marL="914400" lvl="1" indent="-381000" rtl="0">
              <a:lnSpc>
                <a:spcPct val="150000"/>
              </a:lnSpc>
              <a:buClr>
                <a:srgbClr val="000000"/>
              </a:buClr>
              <a:buSzPct val="100000"/>
              <a:buFont typeface="Courier New"/>
              <a:buChar char="o"/>
            </a:pPr>
            <a:r>
              <a:rPr lang="es" sz="2400">
                <a:solidFill>
                  <a:srgbClr val="434343"/>
                </a:solidFill>
              </a:rPr>
              <a:t>Retroalimentación</a:t>
            </a:r>
          </a:p>
          <a:p>
            <a:pPr marL="914400" lvl="1" indent="-381000" rtl="0">
              <a:lnSpc>
                <a:spcPct val="150000"/>
              </a:lnSpc>
              <a:buClr>
                <a:srgbClr val="000000"/>
              </a:buClr>
              <a:buSzPct val="100000"/>
              <a:buFont typeface="Courier New"/>
              <a:buChar char="o"/>
            </a:pPr>
            <a:r>
              <a:rPr lang="es" sz="2400">
                <a:solidFill>
                  <a:srgbClr val="434343"/>
                </a:solidFill>
              </a:rPr>
              <a:t>Se comunicaron los beneficios</a:t>
            </a:r>
          </a:p>
          <a:p>
            <a:pPr marL="914400" lvl="1" indent="-381000" rtl="0">
              <a:lnSpc>
                <a:spcPct val="150000"/>
              </a:lnSpc>
              <a:buClr>
                <a:srgbClr val="000000"/>
              </a:buClr>
              <a:buSzPct val="100000"/>
              <a:buFont typeface="Courier New"/>
              <a:buChar char="o"/>
            </a:pPr>
            <a:r>
              <a:rPr lang="es" sz="2400">
                <a:solidFill>
                  <a:srgbClr val="434343"/>
                </a:solidFill>
              </a:rPr>
              <a:t>Combinación de imágenes, demostraciones y prácticas.</a:t>
            </a:r>
          </a:p>
          <a:p>
            <a:pPr marL="914400" lvl="1" indent="-381000" rtl="0">
              <a:lnSpc>
                <a:spcPct val="150000"/>
              </a:lnSpc>
              <a:buClr>
                <a:srgbClr val="000000"/>
              </a:buClr>
              <a:buSzPct val="100000"/>
              <a:buFont typeface="Courier New"/>
              <a:buChar char="o"/>
            </a:pPr>
            <a:r>
              <a:rPr lang="es" sz="2400">
                <a:solidFill>
                  <a:srgbClr val="434343"/>
                </a:solidFill>
              </a:rPr>
              <a:t>Monitoreo: a través de preguntas</a:t>
            </a:r>
          </a:p>
          <a:p>
            <a:pPr marL="914400" lvl="1" indent="-381000" rtl="0">
              <a:lnSpc>
                <a:spcPct val="150000"/>
              </a:lnSpc>
              <a:buClr>
                <a:srgbClr val="000000"/>
              </a:buClr>
              <a:buSzPct val="100000"/>
              <a:buFont typeface="Courier New"/>
              <a:buChar char="o"/>
            </a:pPr>
            <a:r>
              <a:rPr lang="es" sz="2400">
                <a:solidFill>
                  <a:srgbClr val="434343"/>
                </a:solidFill>
              </a:rPr>
              <a:t>Se fomentó la participación activa</a:t>
            </a:r>
          </a:p>
          <a:p>
            <a:endParaRPr lang="es" sz="2400">
              <a:solidFill>
                <a:srgbClr val="434343"/>
              </a:solidFill>
            </a:endParaRP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11"/>
        <p:cNvGrpSpPr/>
        <p:nvPr/>
      </p:nvGrpSpPr>
      <p:grpSpPr>
        <a:xfrm>
          <a:off x="0" y="0"/>
          <a:ext cx="0" cy="0"/>
          <a:chOff x="0" y="0"/>
          <a:chExt cx="0" cy="0"/>
        </a:xfrm>
      </p:grpSpPr>
      <p:sp>
        <p:nvSpPr>
          <p:cNvPr id="412" name="Shape 412"/>
          <p:cNvSpPr/>
          <p:nvPr/>
        </p:nvSpPr>
        <p:spPr>
          <a:xfrm>
            <a:off x="1097279" y="3116947"/>
            <a:ext cx="1170382" cy="412290"/>
          </a:xfrm>
          <a:prstGeom prst="rect">
            <a:avLst/>
          </a:prstGeom>
          <a:blipFill>
            <a:blip r:embed="rId4"/>
            <a:stretch>
              <a:fillRect/>
            </a:stretch>
          </a:blipFill>
        </p:spPr>
      </p:sp>
      <p:sp>
        <p:nvSpPr>
          <p:cNvPr id="413" name="Shape 413"/>
          <p:cNvSpPr txBox="1"/>
          <p:nvPr/>
        </p:nvSpPr>
        <p:spPr>
          <a:xfrm>
            <a:off x="2834640" y="3017519"/>
            <a:ext cx="4401900" cy="3264000"/>
          </a:xfrm>
          <a:prstGeom prst="rect">
            <a:avLst/>
          </a:prstGeom>
        </p:spPr>
        <p:txBody>
          <a:bodyPr lIns="91425" tIns="91425" rIns="91425" bIns="91425" anchor="t" anchorCtr="0">
            <a:noAutofit/>
          </a:bodyPr>
          <a:lstStyle/>
          <a:p>
            <a:pPr lvl="0" algn="l" rtl="0">
              <a:buNone/>
            </a:pPr>
            <a:r>
              <a:rPr lang="es" sz="1200" b="1">
                <a:solidFill>
                  <a:srgbClr val="434343"/>
                </a:solidFill>
                <a:latin typeface="Arial"/>
                <a:ea typeface="Arial"/>
                <a:cs typeface="Arial"/>
                <a:sym typeface="Arial"/>
              </a:rPr>
              <a:t>Esta lección fue desarrollada por:</a:t>
            </a:r>
          </a:p>
          <a:p>
            <a:endParaRPr lang="es" sz="1200" b="1">
              <a:solidFill>
                <a:srgbClr val="434343"/>
              </a:solidFill>
              <a:latin typeface="Arial"/>
              <a:ea typeface="Arial"/>
              <a:cs typeface="Arial"/>
              <a:sym typeface="Arial"/>
            </a:endParaRPr>
          </a:p>
          <a:p>
            <a:pPr lvl="0" algn="l" rtl="0">
              <a:buNone/>
            </a:pPr>
            <a:r>
              <a:rPr lang="es" sz="1200">
                <a:solidFill>
                  <a:srgbClr val="434343"/>
                </a:solidFill>
              </a:rPr>
              <a:t>Google Web Academy</a:t>
            </a:r>
          </a:p>
          <a:p>
            <a:endParaRPr lang="es" sz="1200">
              <a:solidFill>
                <a:srgbClr val="434343"/>
              </a:solidFill>
            </a:endParaRPr>
          </a:p>
          <a:p>
            <a:pPr lvl="0" algn="l" rtl="0">
              <a:buNone/>
            </a:pPr>
            <a:r>
              <a:rPr lang="es" sz="1000">
                <a:solidFill>
                  <a:srgbClr val="434343"/>
                </a:solidFill>
              </a:rPr>
              <a:t>Derechos de autor</a:t>
            </a:r>
          </a:p>
          <a:p>
            <a:pPr marL="0" marR="0" lvl="0" indent="0" rtl="0">
              <a:lnSpc>
                <a:spcPct val="115000"/>
              </a:lnSpc>
              <a:spcBef>
                <a:spcPts val="1800"/>
              </a:spcBef>
              <a:spcAft>
                <a:spcPts val="400"/>
              </a:spcAft>
              <a:buClr>
                <a:srgbClr val="000000"/>
              </a:buClr>
              <a:buSzPct val="110000"/>
              <a:buFont typeface="Arial"/>
              <a:buNone/>
            </a:pPr>
            <a:r>
              <a:rPr lang="es" sz="1000">
                <a:solidFill>
                  <a:srgbClr val="434343"/>
                </a:solidFill>
              </a:rPr>
              <a:t>Este trabajo desarrollado por Google Web Academy se hace disponible bajo los términos de Creative Commons Atribución-CompartirIgual 2.5 México (http://creativecommons.org/licenses/by-sa/2.5/mx). Se pueden hacer cambios, transmitirlo y mostrarlo a otras personas; siempre y cuando se dé crédito a Google ("Atribución"), y asegurarse que cualquier trabajo que se desarrolle basándose en el contenido de Google se distribuya bajo la misma licencia de Creative Commons Atribución-CompartirIgual ("Compartir-Igual"). Esta licencia no cubre el uso de aspectos relacionados con la marca Google, los cuales requieren consentimiento explícito por escrito de Google y son sujetos a las directrices de la marca Google, que se pueden encontrar en: http://www.google.com/intl/es/permissions/guidelines.html</a:t>
            </a:r>
          </a:p>
          <a:p>
            <a:pPr algn="l" rtl="0">
              <a:buNone/>
            </a:pPr>
            <a:endParaRPr lang="es" sz="1000">
              <a:solidFill>
                <a:srgbClr val="434343"/>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74"/>
        <p:cNvGrpSpPr/>
        <p:nvPr/>
      </p:nvGrpSpPr>
      <p:grpSpPr>
        <a:xfrm>
          <a:off x="0" y="0"/>
          <a:ext cx="0" cy="0"/>
          <a:chOff x="0" y="0"/>
          <a:chExt cx="0" cy="0"/>
        </a:xfrm>
      </p:grpSpPr>
      <p:sp>
        <p:nvSpPr>
          <p:cNvPr id="75" name="Shape 75"/>
          <p:cNvSpPr txBox="1"/>
          <p:nvPr/>
        </p:nvSpPr>
        <p:spPr>
          <a:xfrm>
            <a:off x="2651759" y="2468880"/>
            <a:ext cx="6321442" cy="625724"/>
          </a:xfrm>
          <a:prstGeom prst="rect">
            <a:avLst/>
          </a:prstGeom>
        </p:spPr>
        <p:txBody>
          <a:bodyPr lIns="91425" tIns="91425" rIns="91425" bIns="91425" anchor="t" anchorCtr="0">
            <a:noAutofit/>
          </a:bodyPr>
          <a:lstStyle/>
          <a:p>
            <a:pPr rtl="0">
              <a:buNone/>
            </a:pPr>
            <a:r>
              <a:rPr lang="es" sz="3600">
                <a:solidFill>
                  <a:srgbClr val="FFFFFF"/>
                </a:solidFill>
                <a:latin typeface="Arial"/>
                <a:ea typeface="Arial"/>
                <a:cs typeface="Arial"/>
                <a:sym typeface="Arial"/>
              </a:rPr>
              <a:t>1. Introducción a Chrome</a:t>
            </a:r>
          </a:p>
        </p:txBody>
      </p:sp>
      <p:sp>
        <p:nvSpPr>
          <p:cNvPr id="76" name="Shape 76"/>
          <p:cNvSpPr txBox="1"/>
          <p:nvPr/>
        </p:nvSpPr>
        <p:spPr>
          <a:xfrm>
            <a:off x="2560319" y="3108937"/>
            <a:ext cx="6238282" cy="873494"/>
          </a:xfrm>
          <a:prstGeom prst="rect">
            <a:avLst/>
          </a:prstGeom>
        </p:spPr>
        <p:txBody>
          <a:bodyPr lIns="91425" tIns="91425" rIns="91425" bIns="91425" anchor="t" anchorCtr="0">
            <a:noAutofit/>
          </a:bodyPr>
          <a:lstStyle/>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Introducción</a:t>
            </a:r>
          </a:p>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Funciones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p:nvPr/>
        </p:nvSpPr>
        <p:spPr>
          <a:xfrm>
            <a:off x="7677135" y="457177"/>
            <a:ext cx="1009642" cy="352417"/>
          </a:xfrm>
          <a:prstGeom prst="rect">
            <a:avLst/>
          </a:prstGeom>
          <a:blipFill>
            <a:blip r:embed="rId3"/>
            <a:stretch>
              <a:fillRect/>
            </a:stretch>
          </a:blipFill>
        </p:spPr>
      </p:sp>
      <p:sp>
        <p:nvSpPr>
          <p:cNvPr id="82" name="Shape 82"/>
          <p:cNvSpPr/>
          <p:nvPr/>
        </p:nvSpPr>
        <p:spPr>
          <a:xfrm>
            <a:off x="457200" y="847709"/>
            <a:ext cx="8239117" cy="9517"/>
          </a:xfrm>
          <a:prstGeom prst="rect">
            <a:avLst/>
          </a:prstGeom>
          <a:blipFill>
            <a:blip r:embed="rId4"/>
            <a:stretch>
              <a:fillRect/>
            </a:stretch>
          </a:blipFill>
        </p:spPr>
      </p:sp>
      <p:sp>
        <p:nvSpPr>
          <p:cNvPr id="83" name="Shape 83"/>
          <p:cNvSpPr/>
          <p:nvPr/>
        </p:nvSpPr>
        <p:spPr>
          <a:xfrm>
            <a:off x="457200" y="6515100"/>
            <a:ext cx="8239117" cy="9517"/>
          </a:xfrm>
          <a:prstGeom prst="rect">
            <a:avLst/>
          </a:prstGeom>
          <a:blipFill>
            <a:blip r:embed="rId4"/>
            <a:stretch>
              <a:fillRect/>
            </a:stretch>
          </a:blipFill>
        </p:spPr>
      </p:sp>
      <p:sp>
        <p:nvSpPr>
          <p:cNvPr id="84" name="Shape 84"/>
          <p:cNvSpPr txBox="1">
            <a:spLocks noGrp="1"/>
          </p:cNvSpPr>
          <p:nvPr>
            <p:ph type="title"/>
          </p:nvPr>
        </p:nvSpPr>
        <p:spPr>
          <a:xfrm>
            <a:off x="455602" y="331769"/>
            <a:ext cx="7015199" cy="390900"/>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¿Qué es Google Chrome?</a:t>
            </a:r>
          </a:p>
        </p:txBody>
      </p:sp>
      <p:sp>
        <p:nvSpPr>
          <p:cNvPr id="85" name="Shape 85"/>
          <p:cNvSpPr txBox="1"/>
          <p:nvPr/>
        </p:nvSpPr>
        <p:spPr>
          <a:xfrm>
            <a:off x="365760" y="1299177"/>
            <a:ext cx="8132100" cy="4775099"/>
          </a:xfrm>
          <a:prstGeom prst="rect">
            <a:avLst/>
          </a:prstGeom>
        </p:spPr>
        <p:txBody>
          <a:bodyPr lIns="91425" tIns="91425" rIns="91425" bIns="91425" anchor="t" anchorCtr="0">
            <a:noAutofit/>
          </a:bodyPr>
          <a:lstStyle/>
          <a:p>
            <a:pPr algn="ctr" rtl="0">
              <a:buNone/>
            </a:pPr>
            <a:r>
              <a:rPr lang="es" sz="3000" b="0">
                <a:solidFill>
                  <a:srgbClr val="444444"/>
                </a:solidFill>
                <a:latin typeface="Arial"/>
                <a:ea typeface="Arial"/>
                <a:cs typeface="Arial"/>
                <a:sym typeface="Arial"/>
              </a:rPr>
              <a:t>Un nuevo navegador web creado por Google.</a:t>
            </a:r>
          </a:p>
          <a:p>
            <a:pPr rtl="0">
              <a:buNone/>
            </a:pPr>
            <a:endParaRPr lang="es" sz="3000" b="0">
              <a:solidFill>
                <a:srgbClr val="444444"/>
              </a:solidFill>
              <a:latin typeface="Arial"/>
              <a:ea typeface="Arial"/>
              <a:cs typeface="Arial"/>
              <a:sym typeface="Arial"/>
            </a:endParaRPr>
          </a:p>
          <a:p>
            <a:pPr marL="381000" lvl="0" indent="-241300" rtl="0">
              <a:lnSpc>
                <a:spcPct val="150000"/>
              </a:lnSpc>
              <a:spcBef>
                <a:spcPts val="0"/>
              </a:spcBef>
              <a:spcAft>
                <a:spcPts val="0"/>
              </a:spcAft>
              <a:buClr>
                <a:srgbClr val="444444"/>
              </a:buClr>
              <a:buSzPct val="166666"/>
              <a:buFont typeface="Arial"/>
              <a:buChar char="•"/>
            </a:pPr>
            <a:r>
              <a:rPr lang="es" sz="3000">
                <a:solidFill>
                  <a:srgbClr val="444444"/>
                </a:solidFill>
                <a:latin typeface="Arial"/>
                <a:ea typeface="Arial"/>
                <a:cs typeface="Arial"/>
                <a:sym typeface="Arial"/>
              </a:rPr>
              <a:t>Entre sus beneficios:</a:t>
            </a:r>
          </a:p>
          <a:p>
            <a:pPr marL="762000" lvl="1" indent="-241300" rtl="0">
              <a:lnSpc>
                <a:spcPct val="150000"/>
              </a:lnSpc>
              <a:spcBef>
                <a:spcPts val="0"/>
              </a:spcBef>
              <a:spcAft>
                <a:spcPts val="0"/>
              </a:spcAft>
              <a:buClr>
                <a:srgbClr val="444444"/>
              </a:buClr>
              <a:buSzPct val="100000"/>
              <a:buFont typeface="Courier New"/>
              <a:buChar char="o"/>
            </a:pPr>
            <a:r>
              <a:rPr lang="es" sz="3000">
                <a:solidFill>
                  <a:srgbClr val="444444"/>
                </a:solidFill>
                <a:latin typeface="Arial"/>
                <a:ea typeface="Arial"/>
                <a:cs typeface="Arial"/>
                <a:sym typeface="Arial"/>
              </a:rPr>
              <a:t>Velocidad</a:t>
            </a:r>
          </a:p>
          <a:p>
            <a:pPr marL="762000" lvl="1" indent="-241300" rtl="0">
              <a:lnSpc>
                <a:spcPct val="150000"/>
              </a:lnSpc>
              <a:spcBef>
                <a:spcPts val="0"/>
              </a:spcBef>
              <a:spcAft>
                <a:spcPts val="0"/>
              </a:spcAft>
              <a:buClr>
                <a:srgbClr val="444444"/>
              </a:buClr>
              <a:buSzPct val="100000"/>
              <a:buFont typeface="Courier New"/>
              <a:buChar char="o"/>
            </a:pPr>
            <a:r>
              <a:rPr lang="es" sz="3000">
                <a:solidFill>
                  <a:srgbClr val="444444"/>
                </a:solidFill>
                <a:latin typeface="Arial"/>
                <a:ea typeface="Arial"/>
                <a:cs typeface="Arial"/>
                <a:sym typeface="Arial"/>
              </a:rPr>
              <a:t>Estabilidad</a:t>
            </a:r>
          </a:p>
          <a:p>
            <a:pPr marL="762000" lvl="1" indent="-241300" rtl="0">
              <a:lnSpc>
                <a:spcPct val="150000"/>
              </a:lnSpc>
              <a:spcBef>
                <a:spcPts val="0"/>
              </a:spcBef>
              <a:spcAft>
                <a:spcPts val="0"/>
              </a:spcAft>
              <a:buClr>
                <a:srgbClr val="444444"/>
              </a:buClr>
              <a:buSzPct val="100000"/>
              <a:buFont typeface="Courier New"/>
              <a:buChar char="o"/>
            </a:pPr>
            <a:r>
              <a:rPr lang="es" sz="3000">
                <a:solidFill>
                  <a:srgbClr val="444444"/>
                </a:solidFill>
                <a:latin typeface="Arial"/>
                <a:ea typeface="Arial"/>
                <a:cs typeface="Arial"/>
                <a:sym typeface="Arial"/>
              </a:rPr>
              <a:t>Simplicidad</a:t>
            </a:r>
          </a:p>
          <a:p>
            <a:pPr rtl="0">
              <a:buNone/>
            </a:pPr>
            <a:endParaRPr lang="es" sz="3000">
              <a:solidFill>
                <a:srgbClr val="444444"/>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p:nvPr/>
        </p:nvSpPr>
        <p:spPr>
          <a:xfrm>
            <a:off x="7677135" y="457177"/>
            <a:ext cx="1009642" cy="352417"/>
          </a:xfrm>
          <a:prstGeom prst="rect">
            <a:avLst/>
          </a:prstGeom>
          <a:blipFill>
            <a:blip r:embed="rId3"/>
            <a:stretch>
              <a:fillRect/>
            </a:stretch>
          </a:blipFill>
        </p:spPr>
      </p:sp>
      <p:sp>
        <p:nvSpPr>
          <p:cNvPr id="91" name="Shape 91"/>
          <p:cNvSpPr/>
          <p:nvPr/>
        </p:nvSpPr>
        <p:spPr>
          <a:xfrm>
            <a:off x="457200" y="847709"/>
            <a:ext cx="8239117" cy="9517"/>
          </a:xfrm>
          <a:prstGeom prst="rect">
            <a:avLst/>
          </a:prstGeom>
          <a:blipFill>
            <a:blip r:embed="rId4"/>
            <a:stretch>
              <a:fillRect/>
            </a:stretch>
          </a:blipFill>
        </p:spPr>
      </p:sp>
      <p:sp>
        <p:nvSpPr>
          <p:cNvPr id="92" name="Shape 92"/>
          <p:cNvSpPr/>
          <p:nvPr/>
        </p:nvSpPr>
        <p:spPr>
          <a:xfrm>
            <a:off x="457200" y="6515100"/>
            <a:ext cx="8239117" cy="9517"/>
          </a:xfrm>
          <a:prstGeom prst="rect">
            <a:avLst/>
          </a:prstGeom>
          <a:blipFill>
            <a:blip r:embed="rId4"/>
            <a:stretch>
              <a:fillRect/>
            </a:stretch>
          </a:blipFill>
        </p:spPr>
      </p:sp>
      <p:sp>
        <p:nvSpPr>
          <p:cNvPr id="93" name="Shape 93"/>
          <p:cNvSpPr txBox="1">
            <a:spLocks noGrp="1"/>
          </p:cNvSpPr>
          <p:nvPr>
            <p:ph type="title"/>
          </p:nvPr>
        </p:nvSpPr>
        <p:spPr>
          <a:xfrm>
            <a:off x="455602" y="331769"/>
            <a:ext cx="7015199" cy="3953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Funciones a Detalle</a:t>
            </a:r>
          </a:p>
        </p:txBody>
      </p:sp>
      <p:sp>
        <p:nvSpPr>
          <p:cNvPr id="94" name="Shape 94"/>
          <p:cNvSpPr txBox="1"/>
          <p:nvPr/>
        </p:nvSpPr>
        <p:spPr>
          <a:xfrm>
            <a:off x="458887" y="1280137"/>
            <a:ext cx="7520287" cy="5218762"/>
          </a:xfrm>
          <a:prstGeom prst="rect">
            <a:avLst/>
          </a:prstGeom>
        </p:spPr>
        <p:txBody>
          <a:bodyPr lIns="91425" tIns="91425" rIns="91425" bIns="91425" anchor="t" anchorCtr="0">
            <a:noAutofit/>
          </a:bodyPr>
          <a:lstStyle/>
          <a:p>
            <a:pPr marL="381000" lvl="0" indent="-190500" rtl="0">
              <a:spcBef>
                <a:spcPts val="0"/>
              </a:spcBef>
              <a:spcAft>
                <a:spcPts val="0"/>
              </a:spcAft>
              <a:buClr>
                <a:srgbClr val="444444"/>
              </a:buClr>
              <a:buSzPct val="152777"/>
              <a:buFont typeface="Arial"/>
              <a:buChar char="•"/>
            </a:pPr>
            <a:r>
              <a:rPr lang="es" sz="2400" b="1">
                <a:solidFill>
                  <a:srgbClr val="444444"/>
                </a:solidFill>
                <a:latin typeface="Arial"/>
                <a:ea typeface="Arial"/>
                <a:cs typeface="Arial"/>
                <a:sym typeface="Arial"/>
              </a:rPr>
              <a:t>Velocidad:</a:t>
            </a:r>
            <a:r>
              <a:rPr lang="es" sz="2400" b="0">
                <a:solidFill>
                  <a:srgbClr val="444444"/>
                </a:solidFill>
                <a:latin typeface="Arial"/>
                <a:ea typeface="Arial"/>
                <a:cs typeface="Arial"/>
                <a:sym typeface="Arial"/>
              </a:rPr>
              <a:t> </a:t>
            </a:r>
            <a:r>
              <a:rPr lang="es" sz="2200" b="0">
                <a:solidFill>
                  <a:srgbClr val="444444"/>
                </a:solidFill>
                <a:latin typeface="Arial"/>
                <a:ea typeface="Arial"/>
                <a:cs typeface="Arial"/>
                <a:sym typeface="Arial"/>
              </a:rPr>
              <a:t>está diseñado para ser rápido en todas las formas posibles: abrirse en tu escritorio, cargar páginas web y correr aplicaciones web. </a:t>
            </a:r>
          </a:p>
          <a:p>
            <a:pPr rtl="0">
              <a:buNone/>
            </a:pPr>
            <a:endParaRPr lang="es" sz="2200" b="0">
              <a:solidFill>
                <a:srgbClr val="444444"/>
              </a:solidFill>
              <a:latin typeface="Arial"/>
              <a:ea typeface="Arial"/>
              <a:cs typeface="Arial"/>
              <a:sym typeface="Arial"/>
            </a:endParaRPr>
          </a:p>
          <a:p>
            <a:pPr marL="381000" lvl="0" indent="-190500" rtl="0">
              <a:spcBef>
                <a:spcPts val="0"/>
              </a:spcBef>
              <a:spcAft>
                <a:spcPts val="0"/>
              </a:spcAft>
              <a:buClr>
                <a:srgbClr val="444444"/>
              </a:buClr>
              <a:buSzPct val="152777"/>
              <a:buFont typeface="Arial"/>
              <a:buChar char="•"/>
            </a:pPr>
            <a:r>
              <a:rPr lang="es" sz="2400" b="1">
                <a:solidFill>
                  <a:srgbClr val="444444"/>
                </a:solidFill>
                <a:latin typeface="Arial"/>
                <a:ea typeface="Arial"/>
                <a:cs typeface="Arial"/>
                <a:sym typeface="Arial"/>
              </a:rPr>
              <a:t>Simplicidad:</a:t>
            </a:r>
            <a:r>
              <a:rPr lang="es" sz="2400" b="0">
                <a:solidFill>
                  <a:srgbClr val="444444"/>
                </a:solidFill>
                <a:latin typeface="Arial"/>
                <a:ea typeface="Arial"/>
                <a:cs typeface="Arial"/>
                <a:sym typeface="Arial"/>
              </a:rPr>
              <a:t> </a:t>
            </a:r>
            <a:r>
              <a:rPr lang="es" sz="2200" b="0">
                <a:solidFill>
                  <a:srgbClr val="444444"/>
                </a:solidFill>
                <a:latin typeface="Arial"/>
                <a:ea typeface="Arial"/>
                <a:cs typeface="Arial"/>
                <a:sym typeface="Arial"/>
              </a:rPr>
              <a:t>tiene una ventana ágil, clara y sencilla e incluye funciones diseñadas para ser eficientes, como el cuadro multifunciones que te permite hacer búsquedas y navegar.</a:t>
            </a:r>
          </a:p>
          <a:p>
            <a:pPr rtl="0">
              <a:buNone/>
            </a:pPr>
            <a:endParaRPr lang="es" sz="2200" b="0">
              <a:solidFill>
                <a:srgbClr val="444444"/>
              </a:solidFill>
              <a:latin typeface="Arial"/>
              <a:ea typeface="Arial"/>
              <a:cs typeface="Arial"/>
              <a:sym typeface="Arial"/>
            </a:endParaRPr>
          </a:p>
          <a:p>
            <a:pPr marL="381000" lvl="0" indent="-190500" rtl="0">
              <a:spcBef>
                <a:spcPts val="0"/>
              </a:spcBef>
              <a:spcAft>
                <a:spcPts val="0"/>
              </a:spcAft>
              <a:buClr>
                <a:srgbClr val="444444"/>
              </a:buClr>
              <a:buSzPct val="152777"/>
              <a:buFont typeface="Arial"/>
              <a:buChar char="•"/>
            </a:pPr>
            <a:r>
              <a:rPr lang="es" sz="2400" b="1">
                <a:solidFill>
                  <a:srgbClr val="444444"/>
                </a:solidFill>
                <a:latin typeface="Arial"/>
                <a:ea typeface="Arial"/>
                <a:cs typeface="Arial"/>
                <a:sym typeface="Arial"/>
              </a:rPr>
              <a:t>Seguridad:</a:t>
            </a:r>
            <a:r>
              <a:rPr lang="es" sz="2200" b="0">
                <a:solidFill>
                  <a:srgbClr val="444444"/>
                </a:solidFill>
                <a:latin typeface="Arial"/>
                <a:ea typeface="Arial"/>
                <a:cs typeface="Arial"/>
                <a:sym typeface="Arial"/>
              </a:rPr>
              <a:t> cuenta con protección contra software malicioso o de suplantación de identidad y actualizaciones </a:t>
            </a:r>
            <a:r>
              <a:rPr lang="es" sz="2200" b="0">
                <a:solidFill>
                  <a:srgbClr val="444444"/>
                </a:solidFill>
                <a:latin typeface="arial"/>
                <a:ea typeface="arial"/>
                <a:cs typeface="arial"/>
                <a:sym typeface="arial"/>
              </a:rPr>
              <a:t>automáticas.</a:t>
            </a:r>
          </a:p>
          <a:p>
            <a:pPr rtl="0">
              <a:buNone/>
            </a:pPr>
            <a:endParaRPr lang="es" sz="2200" b="0">
              <a:solidFill>
                <a:srgbClr val="444444"/>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98"/>
        <p:cNvGrpSpPr/>
        <p:nvPr/>
      </p:nvGrpSpPr>
      <p:grpSpPr>
        <a:xfrm>
          <a:off x="0" y="0"/>
          <a:ext cx="0" cy="0"/>
          <a:chOff x="0" y="0"/>
          <a:chExt cx="0" cy="0"/>
        </a:xfrm>
      </p:grpSpPr>
      <p:sp>
        <p:nvSpPr>
          <p:cNvPr id="99" name="Shape 99"/>
          <p:cNvSpPr txBox="1"/>
          <p:nvPr/>
        </p:nvSpPr>
        <p:spPr>
          <a:xfrm>
            <a:off x="2560319" y="2285977"/>
            <a:ext cx="6449265" cy="802305"/>
          </a:xfrm>
          <a:prstGeom prst="rect">
            <a:avLst/>
          </a:prstGeom>
        </p:spPr>
        <p:txBody>
          <a:bodyPr lIns="91425" tIns="91425" rIns="91425" bIns="91425" anchor="t" anchorCtr="0">
            <a:noAutofit/>
          </a:bodyPr>
          <a:lstStyle/>
          <a:p>
            <a:pPr rtl="0">
              <a:buNone/>
            </a:pPr>
            <a:r>
              <a:rPr lang="es" sz="3600">
                <a:solidFill>
                  <a:srgbClr val="FFFFFF"/>
                </a:solidFill>
                <a:latin typeface="Arial"/>
                <a:ea typeface="Arial"/>
                <a:cs typeface="Arial"/>
                <a:sym typeface="Arial"/>
              </a:rPr>
              <a:t>2. Comenzando con Chrome</a:t>
            </a:r>
          </a:p>
        </p:txBody>
      </p:sp>
      <p:sp>
        <p:nvSpPr>
          <p:cNvPr id="100" name="Shape 100"/>
          <p:cNvSpPr txBox="1"/>
          <p:nvPr/>
        </p:nvSpPr>
        <p:spPr>
          <a:xfrm>
            <a:off x="2560319" y="2926080"/>
            <a:ext cx="4568220" cy="845054"/>
          </a:xfrm>
          <a:prstGeom prst="rect">
            <a:avLst/>
          </a:prstGeom>
        </p:spPr>
        <p:txBody>
          <a:bodyPr lIns="91425" tIns="91425" rIns="91425" bIns="91425" anchor="t" anchorCtr="0">
            <a:noAutofit/>
          </a:bodyPr>
          <a:lstStyle/>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Instalación</a:t>
            </a:r>
          </a:p>
          <a:p>
            <a:pPr marL="762000" lvl="1" indent="-241300" rtl="0">
              <a:lnSpc>
                <a:spcPct val="150000"/>
              </a:lnSpc>
              <a:spcBef>
                <a:spcPts val="0"/>
              </a:spcBef>
              <a:spcAft>
                <a:spcPts val="0"/>
              </a:spcAft>
              <a:buClr>
                <a:srgbClr val="FFFFFF"/>
              </a:buClr>
              <a:buSzPct val="100000"/>
              <a:buFont typeface="Courier New"/>
              <a:buChar char="o"/>
            </a:pPr>
            <a:r>
              <a:rPr lang="es" sz="3000">
                <a:solidFill>
                  <a:srgbClr val="FFFFFF"/>
                </a:solidFill>
                <a:latin typeface="Arial"/>
                <a:ea typeface="Arial"/>
                <a:cs typeface="Arial"/>
                <a:sym typeface="Arial"/>
              </a:rPr>
              <a:t>Interfa</a:t>
            </a:r>
            <a:r>
              <a:rPr lang="es" sz="3000">
                <a:solidFill>
                  <a:srgbClr val="FFFFFF"/>
                </a:solidFill>
              </a:rPr>
              <a:t>z</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p:nvPr/>
        </p:nvSpPr>
        <p:spPr>
          <a:xfrm>
            <a:off x="7677135" y="457177"/>
            <a:ext cx="1009642" cy="352417"/>
          </a:xfrm>
          <a:prstGeom prst="rect">
            <a:avLst/>
          </a:prstGeom>
          <a:blipFill>
            <a:blip r:embed="rId3"/>
            <a:stretch>
              <a:fillRect/>
            </a:stretch>
          </a:blipFill>
        </p:spPr>
      </p:sp>
      <p:sp>
        <p:nvSpPr>
          <p:cNvPr id="106" name="Shape 106"/>
          <p:cNvSpPr/>
          <p:nvPr/>
        </p:nvSpPr>
        <p:spPr>
          <a:xfrm>
            <a:off x="457200" y="847709"/>
            <a:ext cx="8239117" cy="9517"/>
          </a:xfrm>
          <a:prstGeom prst="rect">
            <a:avLst/>
          </a:prstGeom>
          <a:blipFill>
            <a:blip r:embed="rId4"/>
            <a:stretch>
              <a:fillRect/>
            </a:stretch>
          </a:blipFill>
        </p:spPr>
      </p:sp>
      <p:sp>
        <p:nvSpPr>
          <p:cNvPr id="107" name="Shape 107"/>
          <p:cNvSpPr/>
          <p:nvPr/>
        </p:nvSpPr>
        <p:spPr>
          <a:xfrm>
            <a:off x="457200" y="6515100"/>
            <a:ext cx="8239117" cy="9517"/>
          </a:xfrm>
          <a:prstGeom prst="rect">
            <a:avLst/>
          </a:prstGeom>
          <a:blipFill>
            <a:blip r:embed="rId4"/>
            <a:stretch>
              <a:fillRect/>
            </a:stretch>
          </a:blipFill>
        </p:spPr>
      </p:sp>
      <p:sp>
        <p:nvSpPr>
          <p:cNvPr id="108" name="Shape 108"/>
          <p:cNvSpPr txBox="1">
            <a:spLocks noGrp="1"/>
          </p:cNvSpPr>
          <p:nvPr>
            <p:ph type="title"/>
          </p:nvPr>
        </p:nvSpPr>
        <p:spPr>
          <a:xfrm>
            <a:off x="457200" y="259080"/>
            <a:ext cx="7015199" cy="525299"/>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Instalación﻿</a:t>
            </a:r>
          </a:p>
        </p:txBody>
      </p:sp>
      <p:sp>
        <p:nvSpPr>
          <p:cNvPr id="109" name="Shape 109"/>
          <p:cNvSpPr txBox="1"/>
          <p:nvPr/>
        </p:nvSpPr>
        <p:spPr>
          <a:xfrm>
            <a:off x="548639" y="960120"/>
            <a:ext cx="7964399" cy="1316400"/>
          </a:xfrm>
          <a:prstGeom prst="rect">
            <a:avLst/>
          </a:prstGeom>
        </p:spPr>
        <p:txBody>
          <a:bodyPr lIns="91425" tIns="91425" rIns="91425" bIns="91425" anchor="t" anchorCtr="0">
            <a:noAutofit/>
          </a:bodyPr>
          <a:lstStyle/>
          <a:p>
            <a:pPr marL="381000" lvl="0" indent="-165100" rtl="0">
              <a:spcBef>
                <a:spcPts val="0"/>
              </a:spcBef>
              <a:spcAft>
                <a:spcPts val="0"/>
              </a:spcAft>
              <a:buClr>
                <a:srgbClr val="444444"/>
              </a:buClr>
              <a:buSzPct val="166666"/>
              <a:buFont typeface="Arial"/>
              <a:buChar char="•"/>
            </a:pPr>
            <a:r>
              <a:rPr lang="es" sz="1800" b="1">
                <a:solidFill>
                  <a:srgbClr val="444444"/>
                </a:solidFill>
                <a:latin typeface="Arial"/>
                <a:ea typeface="Arial"/>
                <a:cs typeface="Arial"/>
                <a:sym typeface="Arial"/>
              </a:rPr>
              <a:t>Puedes instalar Chrome desde:</a:t>
            </a:r>
          </a:p>
          <a:p>
            <a:pPr algn="ctr" rtl="0">
              <a:buNone/>
            </a:pPr>
            <a:r>
              <a:rPr lang="es" sz="2200" b="0" u="sng">
                <a:solidFill>
                  <a:srgbClr val="0000FF"/>
                </a:solidFill>
                <a:latin typeface="Arial"/>
                <a:ea typeface="Arial"/>
                <a:cs typeface="Arial"/>
                <a:sym typeface="Arial"/>
                <a:hlinkClick r:id="rId5"/>
              </a:rPr>
              <a:t>https://www.google.com.mx/chrome</a:t>
            </a:r>
          </a:p>
          <a:p>
            <a:pPr rtl="0">
              <a:buNone/>
            </a:pPr>
            <a:endParaRPr lang="es" sz="2200" b="0" u="sng">
              <a:solidFill>
                <a:srgbClr val="0000FF"/>
              </a:solidFill>
              <a:latin typeface="Arial"/>
              <a:ea typeface="Arial"/>
              <a:cs typeface="Arial"/>
              <a:sym typeface="Arial"/>
              <a:hlinkClick r:id="rId5"/>
            </a:endParaRPr>
          </a:p>
          <a:p>
            <a:pPr lvl="0" algn="ctr" rtl="0">
              <a:spcBef>
                <a:spcPts val="0"/>
              </a:spcBef>
              <a:spcAft>
                <a:spcPts val="1319"/>
              </a:spcAft>
              <a:buNone/>
            </a:pPr>
            <a:endParaRPr lang="es" sz="2200" b="0" u="sng">
              <a:solidFill>
                <a:srgbClr val="0000FF"/>
              </a:solidFill>
              <a:latin typeface="Arial"/>
              <a:ea typeface="Arial"/>
              <a:cs typeface="Arial"/>
              <a:sym typeface="Arial"/>
              <a:hlinkClick r:id="rId5"/>
            </a:endParaRPr>
          </a:p>
        </p:txBody>
      </p:sp>
      <p:sp>
        <p:nvSpPr>
          <p:cNvPr id="110" name="Shape 110"/>
          <p:cNvSpPr/>
          <p:nvPr/>
        </p:nvSpPr>
        <p:spPr>
          <a:xfrm>
            <a:off x="623960" y="1751386"/>
            <a:ext cx="8062838" cy="5097027"/>
          </a:xfrm>
          <a:prstGeom prst="rect">
            <a:avLst/>
          </a:prstGeom>
          <a:blipFill>
            <a:blip r:embed="rId6"/>
            <a:stretch>
              <a:fillRect/>
            </a:stretch>
          </a:blipFill>
        </p:spPr>
      </p:sp>
      <p:sp>
        <p:nvSpPr>
          <p:cNvPr id="111" name="Shape 111"/>
          <p:cNvSpPr/>
          <p:nvPr/>
        </p:nvSpPr>
        <p:spPr>
          <a:xfrm>
            <a:off x="5856480" y="2414917"/>
            <a:ext cx="2888999" cy="664499"/>
          </a:xfrm>
          <a:prstGeom prst="roundRect">
            <a:avLst>
              <a:gd name="adj" fmla="val 16667"/>
            </a:avLst>
          </a:prstGeom>
          <a:noFill/>
          <a:ln w="38100" cap="flat">
            <a:solidFill>
              <a:srgbClr val="FF0000"/>
            </a:solidFill>
            <a:prstDash val="dashDot"/>
            <a:round/>
            <a:headEnd type="none" w="med" len="med"/>
            <a:tailEnd type="none" w="med" len="med"/>
          </a:ln>
        </p:spPr>
        <p:txBody>
          <a:bodyPr lIns="91425" tIns="91425" rIns="91425" bIns="91425" anchor="ctr" anchorCtr="0">
            <a:noAutofit/>
          </a:bodyPr>
          <a:lstStyle/>
          <a:p>
            <a:endParaRPr/>
          </a:p>
        </p:txBody>
      </p:sp>
      <p:sp>
        <p:nvSpPr>
          <p:cNvPr id="112" name="Shape 112"/>
          <p:cNvSpPr/>
          <p:nvPr/>
        </p:nvSpPr>
        <p:spPr>
          <a:xfrm>
            <a:off x="8785892" y="2631582"/>
            <a:ext cx="244500" cy="285600"/>
          </a:xfrm>
          <a:prstGeom prst="leftArrow">
            <a:avLst>
              <a:gd name="adj1" fmla="val 100000"/>
              <a:gd name="adj2" fmla="val 50000"/>
            </a:avLst>
          </a:prstGeom>
          <a:solidFill>
            <a:srgbClr val="FF0000"/>
          </a:solidFill>
          <a:ln w="1905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p:nvPr/>
        </p:nvSpPr>
        <p:spPr>
          <a:xfrm>
            <a:off x="7677135" y="457177"/>
            <a:ext cx="1009642" cy="352417"/>
          </a:xfrm>
          <a:prstGeom prst="rect">
            <a:avLst/>
          </a:prstGeom>
          <a:blipFill>
            <a:blip r:embed="rId3"/>
            <a:stretch>
              <a:fillRect/>
            </a:stretch>
          </a:blipFill>
        </p:spPr>
      </p:sp>
      <p:sp>
        <p:nvSpPr>
          <p:cNvPr id="118" name="Shape 118"/>
          <p:cNvSpPr/>
          <p:nvPr/>
        </p:nvSpPr>
        <p:spPr>
          <a:xfrm>
            <a:off x="457200" y="847709"/>
            <a:ext cx="8239117" cy="9517"/>
          </a:xfrm>
          <a:prstGeom prst="rect">
            <a:avLst/>
          </a:prstGeom>
          <a:blipFill>
            <a:blip r:embed="rId4"/>
            <a:stretch>
              <a:fillRect/>
            </a:stretch>
          </a:blipFill>
        </p:spPr>
      </p:sp>
      <p:sp>
        <p:nvSpPr>
          <p:cNvPr id="119" name="Shape 119"/>
          <p:cNvSpPr/>
          <p:nvPr/>
        </p:nvSpPr>
        <p:spPr>
          <a:xfrm>
            <a:off x="457200" y="6515100"/>
            <a:ext cx="8239117" cy="9517"/>
          </a:xfrm>
          <a:prstGeom prst="rect">
            <a:avLst/>
          </a:prstGeom>
          <a:blipFill>
            <a:blip r:embed="rId4"/>
            <a:stretch>
              <a:fillRect/>
            </a:stretch>
          </a:blipFill>
        </p:spPr>
      </p:sp>
      <p:sp>
        <p:nvSpPr>
          <p:cNvPr id="120" name="Shape 120"/>
          <p:cNvSpPr txBox="1">
            <a:spLocks noGrp="1"/>
          </p:cNvSpPr>
          <p:nvPr>
            <p:ph type="title"/>
          </p:nvPr>
        </p:nvSpPr>
        <p:spPr>
          <a:xfrm>
            <a:off x="457200" y="274319"/>
            <a:ext cx="7015162" cy="524902"/>
          </a:xfrm>
          <a:prstGeom prst="rect">
            <a:avLst/>
          </a:prstGeom>
        </p:spPr>
        <p:txBody>
          <a:bodyPr lIns="91425" tIns="91425" rIns="91425" bIns="91425" anchor="t" anchorCtr="0">
            <a:noAutofit/>
          </a:bodyPr>
          <a:lstStyle/>
          <a:p>
            <a:pPr lvl="0" algn="l" rtl="0">
              <a:spcBef>
                <a:spcPts val="0"/>
              </a:spcBef>
              <a:spcAft>
                <a:spcPts val="0"/>
              </a:spcAft>
              <a:buNone/>
            </a:pPr>
            <a:r>
              <a:rPr lang="es" sz="3000">
                <a:solidFill>
                  <a:srgbClr val="0066CC"/>
                </a:solidFill>
                <a:latin typeface="Arial"/>
                <a:ea typeface="Arial"/>
                <a:cs typeface="Arial"/>
                <a:sym typeface="Arial"/>
              </a:rPr>
              <a:t>Interfa</a:t>
            </a:r>
            <a:r>
              <a:rPr lang="es" sz="3000">
                <a:solidFill>
                  <a:srgbClr val="0066CC"/>
                </a:solidFill>
              </a:rPr>
              <a:t>z</a:t>
            </a:r>
          </a:p>
        </p:txBody>
      </p:sp>
      <p:sp>
        <p:nvSpPr>
          <p:cNvPr id="121" name="Shape 121"/>
          <p:cNvSpPr txBox="1"/>
          <p:nvPr/>
        </p:nvSpPr>
        <p:spPr>
          <a:xfrm>
            <a:off x="629032" y="1263329"/>
            <a:ext cx="7734960" cy="643680"/>
          </a:xfrm>
          <a:prstGeom prst="rect">
            <a:avLst/>
          </a:prstGeom>
        </p:spPr>
        <p:txBody>
          <a:bodyPr lIns="91425" tIns="91425" rIns="91425" bIns="91425" anchor="t" anchorCtr="0">
            <a:noAutofit/>
          </a:bodyPr>
          <a:lstStyle/>
          <a:p>
            <a:pPr rtl="0">
              <a:buNone/>
            </a:pPr>
            <a:r>
              <a:rPr lang="es" sz="2400" b="0">
                <a:solidFill>
                  <a:srgbClr val="000000"/>
                </a:solidFill>
                <a:latin typeface="Arial"/>
                <a:ea typeface="Arial"/>
                <a:cs typeface="Arial"/>
                <a:sym typeface="Arial"/>
              </a:rPr>
              <a:t>Una breve demostración:</a:t>
            </a:r>
          </a:p>
          <a:p>
            <a:pPr lvl="0" algn="ctr" rtl="0">
              <a:spcBef>
                <a:spcPts val="0"/>
              </a:spcBef>
              <a:spcAft>
                <a:spcPts val="1319"/>
              </a:spcAft>
              <a:buNone/>
            </a:pPr>
            <a:endParaRPr lang="es" sz="2400" b="0">
              <a:solidFill>
                <a:srgbClr val="000000"/>
              </a:solidFill>
              <a:latin typeface="Arial"/>
              <a:ea typeface="Arial"/>
              <a:cs typeface="Arial"/>
              <a:sym typeface="Arial"/>
            </a:endParaRPr>
          </a:p>
        </p:txBody>
      </p:sp>
      <p:sp>
        <p:nvSpPr>
          <p:cNvPr id="122" name="Shape 122"/>
          <p:cNvSpPr txBox="1"/>
          <p:nvPr/>
        </p:nvSpPr>
        <p:spPr>
          <a:xfrm>
            <a:off x="1005840" y="3749039"/>
            <a:ext cx="6850710" cy="2173680"/>
          </a:xfrm>
          <a:prstGeom prst="rect">
            <a:avLst/>
          </a:prstGeom>
        </p:spPr>
        <p:txBody>
          <a:bodyPr lIns="91425" tIns="91425" rIns="91425" bIns="91425" anchor="t" anchorCtr="0">
            <a:noAutofit/>
          </a:bodyPr>
          <a:lstStyle/>
          <a:p>
            <a:pPr lvl="0" algn="l" rtl="0">
              <a:spcBef>
                <a:spcPts val="0"/>
              </a:spcBef>
              <a:spcAft>
                <a:spcPts val="1319"/>
              </a:spcAft>
              <a:buNone/>
            </a:pPr>
            <a:endParaRPr/>
          </a:p>
          <a:p>
            <a:pPr lvl="0" algn="l" rtl="0">
              <a:spcBef>
                <a:spcPts val="0"/>
              </a:spcBef>
              <a:spcAft>
                <a:spcPts val="1319"/>
              </a:spcAft>
              <a:buNone/>
            </a:pPr>
            <a:r>
              <a:rPr lang="es" sz="2000">
                <a:solidFill>
                  <a:srgbClr val="000000"/>
                </a:solidFill>
                <a:latin typeface="Arial"/>
                <a:ea typeface="Arial"/>
                <a:cs typeface="Arial"/>
                <a:sym typeface="Arial"/>
              </a:rPr>
              <a:t> </a:t>
            </a:r>
          </a:p>
          <a:p>
            <a:pPr lvl="0" algn="ctr" rtl="0">
              <a:spcBef>
                <a:spcPts val="0"/>
              </a:spcBef>
              <a:spcAft>
                <a:spcPts val="1319"/>
              </a:spcAft>
              <a:buNone/>
            </a:pPr>
            <a:r>
              <a:rPr lang="es" sz="2000">
                <a:solidFill>
                  <a:srgbClr val="595959"/>
                </a:solidFill>
                <a:latin typeface="Arial"/>
                <a:ea typeface="Arial"/>
                <a:cs typeface="Arial"/>
                <a:sym typeface="Arial"/>
              </a:rPr>
              <a:t>     </a:t>
            </a:r>
          </a:p>
        </p:txBody>
      </p:sp>
      <p:sp>
        <p:nvSpPr>
          <p:cNvPr id="123" name="Shape 123"/>
          <p:cNvSpPr/>
          <p:nvPr/>
        </p:nvSpPr>
        <p:spPr>
          <a:xfrm>
            <a:off x="283162" y="2521794"/>
            <a:ext cx="8426678" cy="1308982"/>
          </a:xfrm>
          <a:prstGeom prst="rect">
            <a:avLst/>
          </a:prstGeom>
          <a:blipFill>
            <a:blip r:embed="rId5"/>
            <a:stretch>
              <a:fillRect/>
            </a:stretch>
          </a:blipFill>
        </p:spPr>
      </p:sp>
      <p:sp>
        <p:nvSpPr>
          <p:cNvPr id="124" name="Shape 124"/>
          <p:cNvSpPr/>
          <p:nvPr/>
        </p:nvSpPr>
        <p:spPr>
          <a:xfrm>
            <a:off x="8269104" y="3257550"/>
            <a:ext cx="247300" cy="263450"/>
          </a:xfrm>
          <a:prstGeom prst="rect">
            <a:avLst/>
          </a:prstGeom>
          <a:blipFill>
            <a:blip r:embed="rId6"/>
            <a:stretch>
              <a:fillRect/>
            </a:stretch>
          </a:blipFill>
        </p:spPr>
      </p:sp>
    </p:spTree>
  </p:cSld>
  <p:clrMapOvr>
    <a:masterClrMapping/>
  </p:clrMapOvr>
  <p:transition spd="slow">
    <p:cut/>
  </p:transition>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1834</Words>
  <Application>Microsoft Office PowerPoint</Application>
  <PresentationFormat>Presentación en pantalla (4:3)</PresentationFormat>
  <Paragraphs>374</Paragraphs>
  <Slides>38</Slides>
  <Notes>38</Notes>
  <HiddenSlides>0</HiddenSlides>
  <MMClips>0</MMClips>
  <ScaleCrop>false</ScaleCrop>
  <HeadingPairs>
    <vt:vector size="4" baseType="variant">
      <vt:variant>
        <vt:lpstr>Tema</vt:lpstr>
      </vt:variant>
      <vt:variant>
        <vt:i4>3</vt:i4>
      </vt:variant>
      <vt:variant>
        <vt:lpstr>Títulos de diapositiva</vt:lpstr>
      </vt:variant>
      <vt:variant>
        <vt:i4>38</vt:i4>
      </vt:variant>
    </vt:vector>
  </HeadingPairs>
  <TitlesOfParts>
    <vt:vector size="41" baseType="lpstr">
      <vt:lpstr>Custom Theme</vt:lpstr>
      <vt:lpstr>Custom Theme</vt:lpstr>
      <vt:lpstr>Custom Theme</vt:lpstr>
      <vt:lpstr>Chrome</vt:lpstr>
      <vt:lpstr>Objetivos </vt:lpstr>
      <vt:lpstr>Plan de la Lección</vt:lpstr>
      <vt:lpstr>Presentación de PowerPoint</vt:lpstr>
      <vt:lpstr>¿Qué es Google Chrome?</vt:lpstr>
      <vt:lpstr>Funciones a Detalle</vt:lpstr>
      <vt:lpstr>Presentación de PowerPoint</vt:lpstr>
      <vt:lpstr>Instalación﻿</vt:lpstr>
      <vt:lpstr>Interfaz</vt:lpstr>
      <vt:lpstr>Interfaz</vt:lpstr>
      <vt:lpstr>Interfaz</vt:lpstr>
      <vt:lpstr>Interfaz: Pestañas</vt:lpstr>
      <vt:lpstr>Interfaz: Pestañas</vt:lpstr>
      <vt:lpstr>Interfaz: Pestañas</vt:lpstr>
      <vt:lpstr>Interfaz: Botones</vt:lpstr>
      <vt:lpstr>Interfaz: Cuadro Multifunción</vt:lpstr>
      <vt:lpstr>Interfaz: Cuadro Multifunción</vt:lpstr>
      <vt:lpstr>Presentación de PowerPoint</vt:lpstr>
      <vt:lpstr>Iniciar una sesión de Chrome</vt:lpstr>
      <vt:lpstr>Iniciar una sesión de Chrome</vt:lpstr>
      <vt:lpstr>El Menú de Herramientas </vt:lpstr>
      <vt:lpstr>Marcadores</vt:lpstr>
      <vt:lpstr>Ejercicio de Práctica 1</vt:lpstr>
      <vt:lpstr>Página de inicio</vt:lpstr>
      <vt:lpstr>Configuración</vt:lpstr>
      <vt:lpstr>Configuración</vt:lpstr>
      <vt:lpstr>Configuración</vt:lpstr>
      <vt:lpstr>Configuración: Avanzadas</vt:lpstr>
      <vt:lpstr>Configuración: Avanzadas</vt:lpstr>
      <vt:lpstr>Actualizaciones</vt:lpstr>
      <vt:lpstr>Cerrar sesión</vt:lpstr>
      <vt:lpstr>Presentación de PowerPoint</vt:lpstr>
      <vt:lpstr>Revisando lo aprendido</vt:lpstr>
      <vt:lpstr>Ayuda</vt:lpstr>
      <vt:lpstr>Presentación de PowerPoint</vt:lpstr>
      <vt:lpstr>Google Chrome</vt:lpstr>
      <vt:lpstr>Google Chrome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Chrome</dc:title>
  <dc:creator>ADMINISTRADO</dc:creator>
  <cp:lastModifiedBy>ADMINISTRADO</cp:lastModifiedBy>
  <cp:revision>1</cp:revision>
  <dcterms:modified xsi:type="dcterms:W3CDTF">2013-10-17T23:27:51Z</dcterms:modified>
</cp:coreProperties>
</file>